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0A_215845AB.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6" r:id="rId5"/>
    <p:sldId id="268" r:id="rId6"/>
    <p:sldId id="269" r:id="rId7"/>
    <p:sldId id="292" r:id="rId8"/>
    <p:sldId id="293" r:id="rId9"/>
    <p:sldId id="294" r:id="rId10"/>
    <p:sldId id="295" r:id="rId11"/>
    <p:sldId id="296" r:id="rId12"/>
    <p:sldId id="300" r:id="rId13"/>
    <p:sldId id="297" r:id="rId14"/>
    <p:sldId id="257" r:id="rId15"/>
    <p:sldId id="258" r:id="rId16"/>
    <p:sldId id="259" r:id="rId17"/>
    <p:sldId id="260" r:id="rId18"/>
    <p:sldId id="261" r:id="rId19"/>
    <p:sldId id="301" r:id="rId20"/>
    <p:sldId id="262" r:id="rId21"/>
    <p:sldId id="298" r:id="rId22"/>
    <p:sldId id="263" r:id="rId23"/>
    <p:sldId id="264" r:id="rId24"/>
    <p:sldId id="302" r:id="rId25"/>
    <p:sldId id="265" r:id="rId26"/>
    <p:sldId id="266" r:id="rId27"/>
    <p:sldId id="299" r:id="rId28"/>
    <p:sldId id="267" r:id="rId29"/>
    <p:sldId id="303" r:id="rId30"/>
    <p:sldId id="30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37E105-4AD2-1F2F-DDB2-C6B6CA7FB2E8}" name="Newby, Crystal (She/Her/Hers)" initials="NC" userId="S::cnewby@collegeboard.org::697015a1-bbde-4606-ad00-60050c9036d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57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1A58A3-5E54-49B3-90A5-E49F42B294F8}" v="2" dt="2025-02-27T15:10:39.205"/>
    <p1510:client id="{9B99065A-3153-4496-909F-D1A5CC9DBE70}" v="4" dt="2025-02-27T15:15:42.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100" d="100"/>
          <a:sy n="100" d="100"/>
        </p:scale>
        <p:origin x="7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0A_215845AB.xml><?xml version="1.0" encoding="utf-8"?>
<p188:cmLst xmlns:a="http://schemas.openxmlformats.org/drawingml/2006/main" xmlns:r="http://schemas.openxmlformats.org/officeDocument/2006/relationships" xmlns:p188="http://schemas.microsoft.com/office/powerpoint/2018/8/main">
  <p188:cm id="{2D70360D-8DA4-44EA-8405-CBAD138D6543}" authorId="{FB37E105-4AD2-1F2F-DDB2-C6B6CA7FB2E8}" status="resolved" created="2025-02-27T15:10:39.205" complete="100000">
    <pc:sldMkLst xmlns:pc="http://schemas.microsoft.com/office/powerpoint/2013/main/command">
      <pc:docMk/>
      <pc:sldMk cId="559433131" sldId="266"/>
    </pc:sldMkLst>
    <p188:txBody>
      <a:bodyPr/>
      <a:lstStyle/>
      <a:p>
        <a:r>
          <a:rPr lang="en-US"/>
          <a:t>[@Claycomb, Megan (She/Her/Hers)] My only suggestion is to indicate which QR code is to the webinar and which to the slides like you did with slide 22.</a:t>
        </a:r>
      </a:p>
    </p188:txBody>
  </p188:cm>
</p188: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89DF7-26E2-49C5-B8F6-EDA0A71809E4}"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4BCAB5B2-A53F-48CA-AF82-8C071C1FCAC6}">
      <dgm:prSet/>
      <dgm:spPr/>
      <dgm:t>
        <a:bodyPr/>
        <a:lstStyle/>
        <a:p>
          <a:r>
            <a:rPr lang="en-US" b="1" i="0" baseline="0" dirty="0"/>
            <a:t>Then to Now: A history of race-conscious admissions policies</a:t>
          </a:r>
          <a:endParaRPr lang="en-US" dirty="0"/>
        </a:p>
      </dgm:t>
    </dgm:pt>
    <dgm:pt modelId="{3BD891FC-9B50-4787-95E7-25AE4ACAE5E4}" type="parTrans" cxnId="{E759935F-0DD0-4159-ACC9-DA322AC00D5D}">
      <dgm:prSet/>
      <dgm:spPr/>
      <dgm:t>
        <a:bodyPr/>
        <a:lstStyle/>
        <a:p>
          <a:endParaRPr lang="en-US"/>
        </a:p>
      </dgm:t>
    </dgm:pt>
    <dgm:pt modelId="{14C82313-5062-4F7A-B8B0-9F5B77B31759}" type="sibTrans" cxnId="{E759935F-0DD0-4159-ACC9-DA322AC00D5D}">
      <dgm:prSet/>
      <dgm:spPr/>
      <dgm:t>
        <a:bodyPr/>
        <a:lstStyle/>
        <a:p>
          <a:endParaRPr lang="en-US"/>
        </a:p>
      </dgm:t>
    </dgm:pt>
    <dgm:pt modelId="{81712CF0-5F5E-48F3-A94E-0597907B6403}">
      <dgm:prSet/>
      <dgm:spPr/>
      <dgm:t>
        <a:bodyPr/>
        <a:lstStyle/>
        <a:p>
          <a:r>
            <a:rPr lang="en-US" b="0" i="0" baseline="0" dirty="0"/>
            <a:t>For admissions and enrollment professionals, especially those new to the field, to understand the history leading up to the 2023 ruling. Can also be shared with external application readers. Links to summaries of each court case in the timeline are provided.</a:t>
          </a:r>
          <a:endParaRPr lang="en-US" dirty="0"/>
        </a:p>
      </dgm:t>
    </dgm:pt>
    <dgm:pt modelId="{5D0EA149-4DC9-4FC8-B86C-70A52664CA6B}" type="parTrans" cxnId="{D9CFD59E-E879-4B41-8092-3D1F1D8EBD61}">
      <dgm:prSet/>
      <dgm:spPr/>
      <dgm:t>
        <a:bodyPr/>
        <a:lstStyle/>
        <a:p>
          <a:endParaRPr lang="en-US"/>
        </a:p>
      </dgm:t>
    </dgm:pt>
    <dgm:pt modelId="{E11782E5-D411-40EC-9B84-79C6A70F3533}" type="sibTrans" cxnId="{D9CFD59E-E879-4B41-8092-3D1F1D8EBD61}">
      <dgm:prSet/>
      <dgm:spPr/>
      <dgm:t>
        <a:bodyPr/>
        <a:lstStyle/>
        <a:p>
          <a:endParaRPr lang="en-US"/>
        </a:p>
      </dgm:t>
    </dgm:pt>
    <dgm:pt modelId="{15CF83CC-4405-4F4F-8AB5-4F08C9440676}">
      <dgm:prSet/>
      <dgm:spPr/>
      <dgm:t>
        <a:bodyPr/>
        <a:lstStyle/>
        <a:p>
          <a:r>
            <a:rPr lang="en-US" b="1" i="0" baseline="0" dirty="0"/>
            <a:t>The 2023 SCOTUS Ruling in a Nutshell</a:t>
          </a:r>
          <a:endParaRPr lang="en-US" dirty="0"/>
        </a:p>
      </dgm:t>
    </dgm:pt>
    <dgm:pt modelId="{AC3D38CD-A655-4CB2-A0B8-F9026C8EF801}" type="parTrans" cxnId="{7119CF3D-810C-4713-A946-605B06316C72}">
      <dgm:prSet/>
      <dgm:spPr/>
      <dgm:t>
        <a:bodyPr/>
        <a:lstStyle/>
        <a:p>
          <a:endParaRPr lang="en-US"/>
        </a:p>
      </dgm:t>
    </dgm:pt>
    <dgm:pt modelId="{0FA51208-80A5-452C-97E1-49D2703E08AF}" type="sibTrans" cxnId="{7119CF3D-810C-4713-A946-605B06316C72}">
      <dgm:prSet/>
      <dgm:spPr/>
      <dgm:t>
        <a:bodyPr/>
        <a:lstStyle/>
        <a:p>
          <a:endParaRPr lang="en-US"/>
        </a:p>
      </dgm:t>
    </dgm:pt>
    <dgm:pt modelId="{084C03C4-4000-47D1-BC2E-DF08C5D48189}">
      <dgm:prSet/>
      <dgm:spPr/>
      <dgm:t>
        <a:bodyPr/>
        <a:lstStyle/>
        <a:p>
          <a:r>
            <a:rPr lang="en-US" b="0" i="0" baseline="0" dirty="0"/>
            <a:t>To help all staff understand the ruling and its implications. A short read, this can serve as a primer for discussions about the 2023 ruling.</a:t>
          </a:r>
          <a:endParaRPr lang="en-US" dirty="0"/>
        </a:p>
      </dgm:t>
    </dgm:pt>
    <dgm:pt modelId="{9FFA3E76-0E39-4132-8293-55BA402350E7}" type="parTrans" cxnId="{067125B8-9E86-45C8-80C7-52E23A080743}">
      <dgm:prSet/>
      <dgm:spPr/>
      <dgm:t>
        <a:bodyPr/>
        <a:lstStyle/>
        <a:p>
          <a:endParaRPr lang="en-US"/>
        </a:p>
      </dgm:t>
    </dgm:pt>
    <dgm:pt modelId="{02CF45FA-D855-454B-ABA6-D42D6C1001AB}" type="sibTrans" cxnId="{067125B8-9E86-45C8-80C7-52E23A080743}">
      <dgm:prSet/>
      <dgm:spPr/>
      <dgm:t>
        <a:bodyPr/>
        <a:lstStyle/>
        <a:p>
          <a:endParaRPr lang="en-US"/>
        </a:p>
      </dgm:t>
    </dgm:pt>
    <dgm:pt modelId="{203EE749-4744-40D8-B116-6A6CC9EF8244}">
      <dgm:prSet/>
      <dgm:spPr/>
      <dgm:t>
        <a:bodyPr/>
        <a:lstStyle/>
        <a:p>
          <a:r>
            <a:rPr lang="en-US" b="1" i="0" baseline="0" dirty="0"/>
            <a:t>Additional Ruling Guidance and Insight</a:t>
          </a:r>
          <a:endParaRPr lang="en-US" dirty="0"/>
        </a:p>
      </dgm:t>
    </dgm:pt>
    <dgm:pt modelId="{3FDA09B0-C71B-40C3-9A25-206DA3687DDD}" type="parTrans" cxnId="{CF175563-BD7C-413A-AFFA-614C8767C892}">
      <dgm:prSet/>
      <dgm:spPr/>
      <dgm:t>
        <a:bodyPr/>
        <a:lstStyle/>
        <a:p>
          <a:endParaRPr lang="en-US"/>
        </a:p>
      </dgm:t>
    </dgm:pt>
    <dgm:pt modelId="{9C7BAF4D-65E6-4EB1-BC66-36D244AD3626}" type="sibTrans" cxnId="{CF175563-BD7C-413A-AFFA-614C8767C892}">
      <dgm:prSet/>
      <dgm:spPr/>
      <dgm:t>
        <a:bodyPr/>
        <a:lstStyle/>
        <a:p>
          <a:endParaRPr lang="en-US"/>
        </a:p>
      </dgm:t>
    </dgm:pt>
    <dgm:pt modelId="{97DC461E-7B31-4220-BB13-A5099560668E}">
      <dgm:prSet/>
      <dgm:spPr/>
      <dgm:t>
        <a:bodyPr/>
        <a:lstStyle/>
        <a:p>
          <a:r>
            <a:rPr lang="en-US" b="0" i="0" baseline="0" dirty="0"/>
            <a:t>Addresses questions about the ruling’s impact on Native students, linking to the Department of Justice/Department of Education’s guidance document.</a:t>
          </a:r>
          <a:endParaRPr lang="en-US" dirty="0"/>
        </a:p>
      </dgm:t>
    </dgm:pt>
    <dgm:pt modelId="{05959E13-4DAD-4E6A-A2BD-80BC85FF70BB}" type="parTrans" cxnId="{7A30AF33-AB37-4E9E-A25F-DB791B3C830C}">
      <dgm:prSet/>
      <dgm:spPr/>
      <dgm:t>
        <a:bodyPr/>
        <a:lstStyle/>
        <a:p>
          <a:endParaRPr lang="en-US"/>
        </a:p>
      </dgm:t>
    </dgm:pt>
    <dgm:pt modelId="{45C9FF9F-683C-4E0C-8B6E-F5BA525468F9}" type="sibTrans" cxnId="{7A30AF33-AB37-4E9E-A25F-DB791B3C830C}">
      <dgm:prSet/>
      <dgm:spPr/>
      <dgm:t>
        <a:bodyPr/>
        <a:lstStyle/>
        <a:p>
          <a:endParaRPr lang="en-US"/>
        </a:p>
      </dgm:t>
    </dgm:pt>
    <dgm:pt modelId="{10614DF8-57FB-4B94-A972-5FBE6D826896}">
      <dgm:prSet/>
      <dgm:spPr/>
      <dgm:t>
        <a:bodyPr/>
        <a:lstStyle/>
        <a:p>
          <a:r>
            <a:rPr lang="en-US" b="1" i="0" baseline="0" dirty="0"/>
            <a:t>Resources to Inform Next Steps</a:t>
          </a:r>
          <a:endParaRPr lang="en-US" dirty="0"/>
        </a:p>
      </dgm:t>
    </dgm:pt>
    <dgm:pt modelId="{C3786581-6905-42EB-9626-E0BB32C29DD4}" type="parTrans" cxnId="{FE61AAE1-BE42-4AD1-B20F-7593526136EC}">
      <dgm:prSet/>
      <dgm:spPr/>
      <dgm:t>
        <a:bodyPr/>
        <a:lstStyle/>
        <a:p>
          <a:endParaRPr lang="en-US"/>
        </a:p>
      </dgm:t>
    </dgm:pt>
    <dgm:pt modelId="{FF311A0E-F62D-4A0E-998A-A46A5ACC885B}" type="sibTrans" cxnId="{FE61AAE1-BE42-4AD1-B20F-7593526136EC}">
      <dgm:prSet/>
      <dgm:spPr/>
      <dgm:t>
        <a:bodyPr/>
        <a:lstStyle/>
        <a:p>
          <a:endParaRPr lang="en-US"/>
        </a:p>
      </dgm:t>
    </dgm:pt>
    <dgm:pt modelId="{B2734BDB-67E2-45D6-B0A5-E1A0431DC4B3}">
      <dgm:prSet/>
      <dgm:spPr/>
      <dgm:t>
        <a:bodyPr/>
        <a:lstStyle/>
        <a:p>
          <a:r>
            <a:rPr lang="en-US" b="0" i="0" baseline="0" dirty="0"/>
            <a:t>Highlights 2 ADC webinars from 2024 discussing the ruling’s implications a year later and  offering race-neutral strategies for admissions. Each recording is about 60 minutes, with key presentation slides referenced.</a:t>
          </a:r>
          <a:endParaRPr lang="en-US" dirty="0"/>
        </a:p>
      </dgm:t>
    </dgm:pt>
    <dgm:pt modelId="{C7981AE9-460A-4105-8EB0-518633DDBF00}" type="parTrans" cxnId="{063079A6-0C9B-4B03-A740-A3A396B85C4C}">
      <dgm:prSet/>
      <dgm:spPr/>
      <dgm:t>
        <a:bodyPr/>
        <a:lstStyle/>
        <a:p>
          <a:endParaRPr lang="en-US"/>
        </a:p>
      </dgm:t>
    </dgm:pt>
    <dgm:pt modelId="{2A07D84E-3B19-4059-B6BC-C5CC45A7D1D0}" type="sibTrans" cxnId="{063079A6-0C9B-4B03-A740-A3A396B85C4C}">
      <dgm:prSet/>
      <dgm:spPr/>
      <dgm:t>
        <a:bodyPr/>
        <a:lstStyle/>
        <a:p>
          <a:endParaRPr lang="en-US"/>
        </a:p>
      </dgm:t>
    </dgm:pt>
    <dgm:pt modelId="{B89CA2E3-0308-4ABA-8C80-362FEA26EB77}">
      <dgm:prSet/>
      <dgm:spPr/>
      <dgm:t>
        <a:bodyPr/>
        <a:lstStyle/>
        <a:p>
          <a:r>
            <a:rPr lang="en-US" b="1" dirty="0"/>
            <a:t>ADC Sponsor Examples</a:t>
          </a:r>
        </a:p>
      </dgm:t>
    </dgm:pt>
    <dgm:pt modelId="{72059C0B-83F4-47A0-A684-C9461FE96656}" type="parTrans" cxnId="{B117837C-725C-42BC-B1A5-C64F012F04CA}">
      <dgm:prSet/>
      <dgm:spPr/>
      <dgm:t>
        <a:bodyPr/>
        <a:lstStyle/>
        <a:p>
          <a:endParaRPr lang="en-US"/>
        </a:p>
      </dgm:t>
    </dgm:pt>
    <dgm:pt modelId="{1C98D2C0-4C4F-4370-8F35-915991C61F2C}" type="sibTrans" cxnId="{B117837C-725C-42BC-B1A5-C64F012F04CA}">
      <dgm:prSet/>
      <dgm:spPr/>
      <dgm:t>
        <a:bodyPr/>
        <a:lstStyle/>
        <a:p>
          <a:endParaRPr lang="en-US"/>
        </a:p>
      </dgm:t>
    </dgm:pt>
    <dgm:pt modelId="{FA2D5D9B-442A-467D-ABA3-DF3C9D799221}">
      <dgm:prSet/>
      <dgm:spPr/>
      <dgm:t>
        <a:bodyPr/>
        <a:lstStyle/>
        <a:p>
          <a:r>
            <a:rPr lang="en-US" b="0" i="0" baseline="0" dirty="0"/>
            <a:t>Provides examples of how other institutions train their staff in response to the ruling, including timing, training for internal staff versus external readers, and training methods. </a:t>
          </a:r>
          <a:endParaRPr lang="en-US" dirty="0"/>
        </a:p>
      </dgm:t>
    </dgm:pt>
    <dgm:pt modelId="{6FB30026-54CB-4BE7-988F-559F5F04AC2D}" type="parTrans" cxnId="{ADE18D8E-F5CE-460A-8FF1-BFCE0311D114}">
      <dgm:prSet/>
      <dgm:spPr/>
      <dgm:t>
        <a:bodyPr/>
        <a:lstStyle/>
        <a:p>
          <a:endParaRPr lang="en-US"/>
        </a:p>
      </dgm:t>
    </dgm:pt>
    <dgm:pt modelId="{C4213A6D-5DA5-4D29-B1E2-5234FE429BC2}" type="sibTrans" cxnId="{ADE18D8E-F5CE-460A-8FF1-BFCE0311D114}">
      <dgm:prSet/>
      <dgm:spPr/>
      <dgm:t>
        <a:bodyPr/>
        <a:lstStyle/>
        <a:p>
          <a:endParaRPr lang="en-US"/>
        </a:p>
      </dgm:t>
    </dgm:pt>
    <dgm:pt modelId="{D543A715-3440-4FB0-9170-8AB0E9A32620}">
      <dgm:prSet/>
      <dgm:spPr/>
      <dgm:t>
        <a:bodyPr/>
        <a:lstStyle/>
        <a:p>
          <a:r>
            <a:rPr lang="en-US" b="0" i="0" baseline="0" dirty="0"/>
            <a:t>Features insights from a panel at College Board’s 2023 Forum, including myths about the ruling, advice for K12 counselors, institutional goals, recruitment, outreach; and long-term planning. Recommended discussion questions are provided. </a:t>
          </a:r>
        </a:p>
      </dgm:t>
    </dgm:pt>
    <dgm:pt modelId="{F0DD7A9E-B62C-4C5A-BED8-18A4DC8B35DC}" type="parTrans" cxnId="{17D6C7DD-B4A1-411A-9DD9-D951E649E55F}">
      <dgm:prSet/>
      <dgm:spPr/>
      <dgm:t>
        <a:bodyPr/>
        <a:lstStyle/>
        <a:p>
          <a:endParaRPr lang="en-US"/>
        </a:p>
      </dgm:t>
    </dgm:pt>
    <dgm:pt modelId="{505E6276-675A-491B-8165-F0325C4CF7B7}" type="sibTrans" cxnId="{17D6C7DD-B4A1-411A-9DD9-D951E649E55F}">
      <dgm:prSet/>
      <dgm:spPr/>
      <dgm:t>
        <a:bodyPr/>
        <a:lstStyle/>
        <a:p>
          <a:endParaRPr lang="en-US"/>
        </a:p>
      </dgm:t>
    </dgm:pt>
    <dgm:pt modelId="{9C06B60F-ABE6-45B8-A4C7-FAD2A7001551}" type="pres">
      <dgm:prSet presAssocID="{80589DF7-26E2-49C5-B8F6-EDA0A71809E4}" presName="linear" presStyleCnt="0">
        <dgm:presLayoutVars>
          <dgm:animLvl val="lvl"/>
          <dgm:resizeHandles val="exact"/>
        </dgm:presLayoutVars>
      </dgm:prSet>
      <dgm:spPr/>
    </dgm:pt>
    <dgm:pt modelId="{A202F47B-3BCB-45C4-9BB3-EA46AF27CA01}" type="pres">
      <dgm:prSet presAssocID="{4BCAB5B2-A53F-48CA-AF82-8C071C1FCAC6}" presName="parentText" presStyleLbl="node1" presStyleIdx="0" presStyleCnt="5">
        <dgm:presLayoutVars>
          <dgm:chMax val="0"/>
          <dgm:bulletEnabled val="1"/>
        </dgm:presLayoutVars>
      </dgm:prSet>
      <dgm:spPr/>
    </dgm:pt>
    <dgm:pt modelId="{AD27DC71-E536-4A9F-8454-7A91A98CE5A4}" type="pres">
      <dgm:prSet presAssocID="{4BCAB5B2-A53F-48CA-AF82-8C071C1FCAC6}" presName="childText" presStyleLbl="revTx" presStyleIdx="0" presStyleCnt="5">
        <dgm:presLayoutVars>
          <dgm:bulletEnabled val="1"/>
        </dgm:presLayoutVars>
      </dgm:prSet>
      <dgm:spPr/>
    </dgm:pt>
    <dgm:pt modelId="{85414A6A-9B30-4979-9453-739C63BCF2EC}" type="pres">
      <dgm:prSet presAssocID="{15CF83CC-4405-4F4F-8AB5-4F08C9440676}" presName="parentText" presStyleLbl="node1" presStyleIdx="1" presStyleCnt="5">
        <dgm:presLayoutVars>
          <dgm:chMax val="0"/>
          <dgm:bulletEnabled val="1"/>
        </dgm:presLayoutVars>
      </dgm:prSet>
      <dgm:spPr/>
    </dgm:pt>
    <dgm:pt modelId="{D5A29F75-408F-4E96-B75B-7327507E1876}" type="pres">
      <dgm:prSet presAssocID="{15CF83CC-4405-4F4F-8AB5-4F08C9440676}" presName="childText" presStyleLbl="revTx" presStyleIdx="1" presStyleCnt="5">
        <dgm:presLayoutVars>
          <dgm:bulletEnabled val="1"/>
        </dgm:presLayoutVars>
      </dgm:prSet>
      <dgm:spPr/>
    </dgm:pt>
    <dgm:pt modelId="{746E04FB-2AF0-43B2-8EF8-CA45958FBDF1}" type="pres">
      <dgm:prSet presAssocID="{203EE749-4744-40D8-B116-6A6CC9EF8244}" presName="parentText" presStyleLbl="node1" presStyleIdx="2" presStyleCnt="5">
        <dgm:presLayoutVars>
          <dgm:chMax val="0"/>
          <dgm:bulletEnabled val="1"/>
        </dgm:presLayoutVars>
      </dgm:prSet>
      <dgm:spPr/>
    </dgm:pt>
    <dgm:pt modelId="{FF0F496B-83DC-4364-843D-4DA2E8D567DE}" type="pres">
      <dgm:prSet presAssocID="{203EE749-4744-40D8-B116-6A6CC9EF8244}" presName="childText" presStyleLbl="revTx" presStyleIdx="2" presStyleCnt="5">
        <dgm:presLayoutVars>
          <dgm:bulletEnabled val="1"/>
        </dgm:presLayoutVars>
      </dgm:prSet>
      <dgm:spPr/>
    </dgm:pt>
    <dgm:pt modelId="{47DEC62D-28CE-42BD-AC40-094B64A12FB9}" type="pres">
      <dgm:prSet presAssocID="{10614DF8-57FB-4B94-A972-5FBE6D826896}" presName="parentText" presStyleLbl="node1" presStyleIdx="3" presStyleCnt="5">
        <dgm:presLayoutVars>
          <dgm:chMax val="0"/>
          <dgm:bulletEnabled val="1"/>
        </dgm:presLayoutVars>
      </dgm:prSet>
      <dgm:spPr/>
    </dgm:pt>
    <dgm:pt modelId="{2956D325-D314-4D5E-8AFB-959E652CD39F}" type="pres">
      <dgm:prSet presAssocID="{10614DF8-57FB-4B94-A972-5FBE6D826896}" presName="childText" presStyleLbl="revTx" presStyleIdx="3" presStyleCnt="5">
        <dgm:presLayoutVars>
          <dgm:bulletEnabled val="1"/>
        </dgm:presLayoutVars>
      </dgm:prSet>
      <dgm:spPr/>
    </dgm:pt>
    <dgm:pt modelId="{5C47BC4D-BE81-42AF-A0A4-D6BFC89595E6}" type="pres">
      <dgm:prSet presAssocID="{B89CA2E3-0308-4ABA-8C80-362FEA26EB77}" presName="parentText" presStyleLbl="node1" presStyleIdx="4" presStyleCnt="5">
        <dgm:presLayoutVars>
          <dgm:chMax val="0"/>
          <dgm:bulletEnabled val="1"/>
        </dgm:presLayoutVars>
      </dgm:prSet>
      <dgm:spPr/>
    </dgm:pt>
    <dgm:pt modelId="{C84B381D-9EFC-4815-8252-71DC4F8D5A25}" type="pres">
      <dgm:prSet presAssocID="{B89CA2E3-0308-4ABA-8C80-362FEA26EB77}" presName="childText" presStyleLbl="revTx" presStyleIdx="4" presStyleCnt="5">
        <dgm:presLayoutVars>
          <dgm:bulletEnabled val="1"/>
        </dgm:presLayoutVars>
      </dgm:prSet>
      <dgm:spPr/>
    </dgm:pt>
  </dgm:ptLst>
  <dgm:cxnLst>
    <dgm:cxn modelId="{74A85705-7005-4D40-B783-8ECAB0C9A1FB}" type="presOf" srcId="{B89CA2E3-0308-4ABA-8C80-362FEA26EB77}" destId="{5C47BC4D-BE81-42AF-A0A4-D6BFC89595E6}" srcOrd="0" destOrd="0" presId="urn:microsoft.com/office/officeart/2005/8/layout/vList2"/>
    <dgm:cxn modelId="{CA167909-A84C-446B-9DA4-1FF8AA2E56A7}" type="presOf" srcId="{203EE749-4744-40D8-B116-6A6CC9EF8244}" destId="{746E04FB-2AF0-43B2-8EF8-CA45958FBDF1}" srcOrd="0" destOrd="0" presId="urn:microsoft.com/office/officeart/2005/8/layout/vList2"/>
    <dgm:cxn modelId="{CF1A0119-0E37-466E-8CFA-37E964AE7511}" type="presOf" srcId="{81712CF0-5F5E-48F3-A94E-0597907B6403}" destId="{AD27DC71-E536-4A9F-8454-7A91A98CE5A4}" srcOrd="0" destOrd="0" presId="urn:microsoft.com/office/officeart/2005/8/layout/vList2"/>
    <dgm:cxn modelId="{C288D226-067C-4C05-AA95-E54C948ACFBE}" type="presOf" srcId="{97DC461E-7B31-4220-BB13-A5099560668E}" destId="{FF0F496B-83DC-4364-843D-4DA2E8D567DE}" srcOrd="0" destOrd="0" presId="urn:microsoft.com/office/officeart/2005/8/layout/vList2"/>
    <dgm:cxn modelId="{7A30AF33-AB37-4E9E-A25F-DB791B3C830C}" srcId="{203EE749-4744-40D8-B116-6A6CC9EF8244}" destId="{97DC461E-7B31-4220-BB13-A5099560668E}" srcOrd="0" destOrd="0" parTransId="{05959E13-4DAD-4E6A-A2BD-80BC85FF70BB}" sibTransId="{45C9FF9F-683C-4E0C-8B6E-F5BA525468F9}"/>
    <dgm:cxn modelId="{665C6B38-DD08-4F47-845C-93087B68AD25}" type="presOf" srcId="{D543A715-3440-4FB0-9170-8AB0E9A32620}" destId="{FF0F496B-83DC-4364-843D-4DA2E8D567DE}" srcOrd="0" destOrd="1" presId="urn:microsoft.com/office/officeart/2005/8/layout/vList2"/>
    <dgm:cxn modelId="{7119CF3D-810C-4713-A946-605B06316C72}" srcId="{80589DF7-26E2-49C5-B8F6-EDA0A71809E4}" destId="{15CF83CC-4405-4F4F-8AB5-4F08C9440676}" srcOrd="1" destOrd="0" parTransId="{AC3D38CD-A655-4CB2-A0B8-F9026C8EF801}" sibTransId="{0FA51208-80A5-452C-97E1-49D2703E08AF}"/>
    <dgm:cxn modelId="{E759935F-0DD0-4159-ACC9-DA322AC00D5D}" srcId="{80589DF7-26E2-49C5-B8F6-EDA0A71809E4}" destId="{4BCAB5B2-A53F-48CA-AF82-8C071C1FCAC6}" srcOrd="0" destOrd="0" parTransId="{3BD891FC-9B50-4787-95E7-25AE4ACAE5E4}" sibTransId="{14C82313-5062-4F7A-B8B0-9F5B77B31759}"/>
    <dgm:cxn modelId="{CF175563-BD7C-413A-AFFA-614C8767C892}" srcId="{80589DF7-26E2-49C5-B8F6-EDA0A71809E4}" destId="{203EE749-4744-40D8-B116-6A6CC9EF8244}" srcOrd="2" destOrd="0" parTransId="{3FDA09B0-C71B-40C3-9A25-206DA3687DDD}" sibTransId="{9C7BAF4D-65E6-4EB1-BC66-36D244AD3626}"/>
    <dgm:cxn modelId="{B960BA6C-14CF-46F0-B428-92F611EB2323}" type="presOf" srcId="{10614DF8-57FB-4B94-A972-5FBE6D826896}" destId="{47DEC62D-28CE-42BD-AC40-094B64A12FB9}" srcOrd="0" destOrd="0" presId="urn:microsoft.com/office/officeart/2005/8/layout/vList2"/>
    <dgm:cxn modelId="{B117837C-725C-42BC-B1A5-C64F012F04CA}" srcId="{80589DF7-26E2-49C5-B8F6-EDA0A71809E4}" destId="{B89CA2E3-0308-4ABA-8C80-362FEA26EB77}" srcOrd="4" destOrd="0" parTransId="{72059C0B-83F4-47A0-A684-C9461FE96656}" sibTransId="{1C98D2C0-4C4F-4370-8F35-915991C61F2C}"/>
    <dgm:cxn modelId="{81992383-E4DD-4B99-8BE7-22640BBD9543}" type="presOf" srcId="{B2734BDB-67E2-45D6-B0A5-E1A0431DC4B3}" destId="{2956D325-D314-4D5E-8AFB-959E652CD39F}" srcOrd="0" destOrd="0" presId="urn:microsoft.com/office/officeart/2005/8/layout/vList2"/>
    <dgm:cxn modelId="{ADE18D8E-F5CE-460A-8FF1-BFCE0311D114}" srcId="{B89CA2E3-0308-4ABA-8C80-362FEA26EB77}" destId="{FA2D5D9B-442A-467D-ABA3-DF3C9D799221}" srcOrd="0" destOrd="0" parTransId="{6FB30026-54CB-4BE7-988F-559F5F04AC2D}" sibTransId="{C4213A6D-5DA5-4D29-B1E2-5234FE429BC2}"/>
    <dgm:cxn modelId="{71973399-0498-4DD7-8FEF-1522F84D3B54}" type="presOf" srcId="{FA2D5D9B-442A-467D-ABA3-DF3C9D799221}" destId="{C84B381D-9EFC-4815-8252-71DC4F8D5A25}" srcOrd="0" destOrd="0" presId="urn:microsoft.com/office/officeart/2005/8/layout/vList2"/>
    <dgm:cxn modelId="{D9CFD59E-E879-4B41-8092-3D1F1D8EBD61}" srcId="{4BCAB5B2-A53F-48CA-AF82-8C071C1FCAC6}" destId="{81712CF0-5F5E-48F3-A94E-0597907B6403}" srcOrd="0" destOrd="0" parTransId="{5D0EA149-4DC9-4FC8-B86C-70A52664CA6B}" sibTransId="{E11782E5-D411-40EC-9B84-79C6A70F3533}"/>
    <dgm:cxn modelId="{063079A6-0C9B-4B03-A740-A3A396B85C4C}" srcId="{10614DF8-57FB-4B94-A972-5FBE6D826896}" destId="{B2734BDB-67E2-45D6-B0A5-E1A0431DC4B3}" srcOrd="0" destOrd="0" parTransId="{C7981AE9-460A-4105-8EB0-518633DDBF00}" sibTransId="{2A07D84E-3B19-4059-B6BC-C5CC45A7D1D0}"/>
    <dgm:cxn modelId="{F737B6AC-A072-407B-BD44-09F7E5986162}" type="presOf" srcId="{084C03C4-4000-47D1-BC2E-DF08C5D48189}" destId="{D5A29F75-408F-4E96-B75B-7327507E1876}" srcOrd="0" destOrd="0" presId="urn:microsoft.com/office/officeart/2005/8/layout/vList2"/>
    <dgm:cxn modelId="{6ACF15AD-828A-40EA-9520-07AEBB4D4E70}" type="presOf" srcId="{15CF83CC-4405-4F4F-8AB5-4F08C9440676}" destId="{85414A6A-9B30-4979-9453-739C63BCF2EC}" srcOrd="0" destOrd="0" presId="urn:microsoft.com/office/officeart/2005/8/layout/vList2"/>
    <dgm:cxn modelId="{B61367B6-F546-406B-8CFB-AFBEAF73F3AB}" type="presOf" srcId="{80589DF7-26E2-49C5-B8F6-EDA0A71809E4}" destId="{9C06B60F-ABE6-45B8-A4C7-FAD2A7001551}" srcOrd="0" destOrd="0" presId="urn:microsoft.com/office/officeart/2005/8/layout/vList2"/>
    <dgm:cxn modelId="{067125B8-9E86-45C8-80C7-52E23A080743}" srcId="{15CF83CC-4405-4F4F-8AB5-4F08C9440676}" destId="{084C03C4-4000-47D1-BC2E-DF08C5D48189}" srcOrd="0" destOrd="0" parTransId="{9FFA3E76-0E39-4132-8293-55BA402350E7}" sibTransId="{02CF45FA-D855-454B-ABA6-D42D6C1001AB}"/>
    <dgm:cxn modelId="{17D6C7DD-B4A1-411A-9DD9-D951E649E55F}" srcId="{203EE749-4744-40D8-B116-6A6CC9EF8244}" destId="{D543A715-3440-4FB0-9170-8AB0E9A32620}" srcOrd="1" destOrd="0" parTransId="{F0DD7A9E-B62C-4C5A-BED8-18A4DC8B35DC}" sibTransId="{505E6276-675A-491B-8165-F0325C4CF7B7}"/>
    <dgm:cxn modelId="{FE61AAE1-BE42-4AD1-B20F-7593526136EC}" srcId="{80589DF7-26E2-49C5-B8F6-EDA0A71809E4}" destId="{10614DF8-57FB-4B94-A972-5FBE6D826896}" srcOrd="3" destOrd="0" parTransId="{C3786581-6905-42EB-9626-E0BB32C29DD4}" sibTransId="{FF311A0E-F62D-4A0E-998A-A46A5ACC885B}"/>
    <dgm:cxn modelId="{36FAF3F2-92F7-408C-BA5B-2E1278BC8A73}" type="presOf" srcId="{4BCAB5B2-A53F-48CA-AF82-8C071C1FCAC6}" destId="{A202F47B-3BCB-45C4-9BB3-EA46AF27CA01}" srcOrd="0" destOrd="0" presId="urn:microsoft.com/office/officeart/2005/8/layout/vList2"/>
    <dgm:cxn modelId="{64A0161B-7FA3-43FF-ADD5-E79A616E510D}" type="presParOf" srcId="{9C06B60F-ABE6-45B8-A4C7-FAD2A7001551}" destId="{A202F47B-3BCB-45C4-9BB3-EA46AF27CA01}" srcOrd="0" destOrd="0" presId="urn:microsoft.com/office/officeart/2005/8/layout/vList2"/>
    <dgm:cxn modelId="{C70C8A2F-9402-4EA4-8EF6-4456BE184C1A}" type="presParOf" srcId="{9C06B60F-ABE6-45B8-A4C7-FAD2A7001551}" destId="{AD27DC71-E536-4A9F-8454-7A91A98CE5A4}" srcOrd="1" destOrd="0" presId="urn:microsoft.com/office/officeart/2005/8/layout/vList2"/>
    <dgm:cxn modelId="{E27752E5-AFCA-420F-B7F2-ED3717A6E730}" type="presParOf" srcId="{9C06B60F-ABE6-45B8-A4C7-FAD2A7001551}" destId="{85414A6A-9B30-4979-9453-739C63BCF2EC}" srcOrd="2" destOrd="0" presId="urn:microsoft.com/office/officeart/2005/8/layout/vList2"/>
    <dgm:cxn modelId="{D39D093F-665F-410F-9FC5-0AA49396F6F0}" type="presParOf" srcId="{9C06B60F-ABE6-45B8-A4C7-FAD2A7001551}" destId="{D5A29F75-408F-4E96-B75B-7327507E1876}" srcOrd="3" destOrd="0" presId="urn:microsoft.com/office/officeart/2005/8/layout/vList2"/>
    <dgm:cxn modelId="{5DA62543-B716-4627-98DF-F2756C29C293}" type="presParOf" srcId="{9C06B60F-ABE6-45B8-A4C7-FAD2A7001551}" destId="{746E04FB-2AF0-43B2-8EF8-CA45958FBDF1}" srcOrd="4" destOrd="0" presId="urn:microsoft.com/office/officeart/2005/8/layout/vList2"/>
    <dgm:cxn modelId="{7E218A23-1B85-46F4-9F8D-8CB21FAD2718}" type="presParOf" srcId="{9C06B60F-ABE6-45B8-A4C7-FAD2A7001551}" destId="{FF0F496B-83DC-4364-843D-4DA2E8D567DE}" srcOrd="5" destOrd="0" presId="urn:microsoft.com/office/officeart/2005/8/layout/vList2"/>
    <dgm:cxn modelId="{3A81C14F-463B-4F97-B10C-AB18B5AA5690}" type="presParOf" srcId="{9C06B60F-ABE6-45B8-A4C7-FAD2A7001551}" destId="{47DEC62D-28CE-42BD-AC40-094B64A12FB9}" srcOrd="6" destOrd="0" presId="urn:microsoft.com/office/officeart/2005/8/layout/vList2"/>
    <dgm:cxn modelId="{28DAC3D5-13E1-43AF-B6E3-528F9CDAA206}" type="presParOf" srcId="{9C06B60F-ABE6-45B8-A4C7-FAD2A7001551}" destId="{2956D325-D314-4D5E-8AFB-959E652CD39F}" srcOrd="7" destOrd="0" presId="urn:microsoft.com/office/officeart/2005/8/layout/vList2"/>
    <dgm:cxn modelId="{CA9A5D9F-3273-41D7-A60A-76C8A37D0FE4}" type="presParOf" srcId="{9C06B60F-ABE6-45B8-A4C7-FAD2A7001551}" destId="{5C47BC4D-BE81-42AF-A0A4-D6BFC89595E6}" srcOrd="8" destOrd="0" presId="urn:microsoft.com/office/officeart/2005/8/layout/vList2"/>
    <dgm:cxn modelId="{D61DABD3-AFCA-43A0-8EFD-0A8790B65432}" type="presParOf" srcId="{9C06B60F-ABE6-45B8-A4C7-FAD2A7001551}" destId="{C84B381D-9EFC-4815-8252-71DC4F8D5A25}"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2F47B-3BCB-45C4-9BB3-EA46AF27CA01}">
      <dsp:nvSpPr>
        <dsp:cNvPr id="0" name=""/>
        <dsp:cNvSpPr/>
      </dsp:nvSpPr>
      <dsp:spPr>
        <a:xfrm>
          <a:off x="0" y="259420"/>
          <a:ext cx="11459786" cy="4557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kern="1200" baseline="0" dirty="0"/>
            <a:t>Then to Now: A history of race-conscious admissions policies</a:t>
          </a:r>
          <a:endParaRPr lang="en-US" sz="1900" kern="1200" dirty="0"/>
        </a:p>
      </dsp:txBody>
      <dsp:txXfrm>
        <a:off x="22246" y="281666"/>
        <a:ext cx="11415294" cy="411223"/>
      </dsp:txXfrm>
    </dsp:sp>
    <dsp:sp modelId="{AD27DC71-E536-4A9F-8454-7A91A98CE5A4}">
      <dsp:nvSpPr>
        <dsp:cNvPr id="0" name=""/>
        <dsp:cNvSpPr/>
      </dsp:nvSpPr>
      <dsp:spPr>
        <a:xfrm>
          <a:off x="0" y="715135"/>
          <a:ext cx="11459786" cy="462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84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baseline="0" dirty="0"/>
            <a:t>For admissions and enrollment professionals, especially those new to the field, to understand the history leading up to the 2023 ruling. Can also be shared with external application readers. Links to summaries of each court case in the timeline are provided.</a:t>
          </a:r>
          <a:endParaRPr lang="en-US" sz="1500" kern="1200" dirty="0"/>
        </a:p>
      </dsp:txBody>
      <dsp:txXfrm>
        <a:off x="0" y="715135"/>
        <a:ext cx="11459786" cy="462127"/>
      </dsp:txXfrm>
    </dsp:sp>
    <dsp:sp modelId="{85414A6A-9B30-4979-9453-739C63BCF2EC}">
      <dsp:nvSpPr>
        <dsp:cNvPr id="0" name=""/>
        <dsp:cNvSpPr/>
      </dsp:nvSpPr>
      <dsp:spPr>
        <a:xfrm>
          <a:off x="0" y="1177262"/>
          <a:ext cx="11459786" cy="4557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kern="1200" baseline="0" dirty="0"/>
            <a:t>The 2023 SCOTUS Ruling in a Nutshell</a:t>
          </a:r>
          <a:endParaRPr lang="en-US" sz="1900" kern="1200" dirty="0"/>
        </a:p>
      </dsp:txBody>
      <dsp:txXfrm>
        <a:off x="22246" y="1199508"/>
        <a:ext cx="11415294" cy="411223"/>
      </dsp:txXfrm>
    </dsp:sp>
    <dsp:sp modelId="{D5A29F75-408F-4E96-B75B-7327507E1876}">
      <dsp:nvSpPr>
        <dsp:cNvPr id="0" name=""/>
        <dsp:cNvSpPr/>
      </dsp:nvSpPr>
      <dsp:spPr>
        <a:xfrm>
          <a:off x="0" y="1632977"/>
          <a:ext cx="11459786" cy="462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84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baseline="0" dirty="0"/>
            <a:t>To help all staff understand the ruling and its implications. A short read, this can serve as a primer for discussions about the 2023 ruling.</a:t>
          </a:r>
          <a:endParaRPr lang="en-US" sz="1500" kern="1200" dirty="0"/>
        </a:p>
      </dsp:txBody>
      <dsp:txXfrm>
        <a:off x="0" y="1632977"/>
        <a:ext cx="11459786" cy="462127"/>
      </dsp:txXfrm>
    </dsp:sp>
    <dsp:sp modelId="{746E04FB-2AF0-43B2-8EF8-CA45958FBDF1}">
      <dsp:nvSpPr>
        <dsp:cNvPr id="0" name=""/>
        <dsp:cNvSpPr/>
      </dsp:nvSpPr>
      <dsp:spPr>
        <a:xfrm>
          <a:off x="0" y="2095105"/>
          <a:ext cx="11459786" cy="4557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kern="1200" baseline="0" dirty="0"/>
            <a:t>Additional Ruling Guidance and Insight</a:t>
          </a:r>
          <a:endParaRPr lang="en-US" sz="1900" kern="1200" dirty="0"/>
        </a:p>
      </dsp:txBody>
      <dsp:txXfrm>
        <a:off x="22246" y="2117351"/>
        <a:ext cx="11415294" cy="411223"/>
      </dsp:txXfrm>
    </dsp:sp>
    <dsp:sp modelId="{FF0F496B-83DC-4364-843D-4DA2E8D567DE}">
      <dsp:nvSpPr>
        <dsp:cNvPr id="0" name=""/>
        <dsp:cNvSpPr/>
      </dsp:nvSpPr>
      <dsp:spPr>
        <a:xfrm>
          <a:off x="0" y="2550820"/>
          <a:ext cx="11459786" cy="92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84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baseline="0" dirty="0"/>
            <a:t>Addresses questions about the ruling’s impact on Native students, linking to the Department of Justice/Department of Education’s guidance document.</a:t>
          </a:r>
          <a:endParaRPr lang="en-US" sz="1500" kern="1200" dirty="0"/>
        </a:p>
        <a:p>
          <a:pPr marL="114300" lvl="1" indent="-114300" algn="l" defTabSz="666750">
            <a:lnSpc>
              <a:spcPct val="90000"/>
            </a:lnSpc>
            <a:spcBef>
              <a:spcPct val="0"/>
            </a:spcBef>
            <a:spcAft>
              <a:spcPct val="20000"/>
            </a:spcAft>
            <a:buChar char="•"/>
          </a:pPr>
          <a:r>
            <a:rPr lang="en-US" sz="1500" b="0" i="0" kern="1200" baseline="0" dirty="0"/>
            <a:t>Features insights from a panel at College Board’s 2023 Forum, including myths about the ruling, advice for K12 counselors, institutional goals, recruitment, outreach; and long-term planning. Recommended discussion questions are provided. </a:t>
          </a:r>
        </a:p>
      </dsp:txBody>
      <dsp:txXfrm>
        <a:off x="0" y="2550820"/>
        <a:ext cx="11459786" cy="924255"/>
      </dsp:txXfrm>
    </dsp:sp>
    <dsp:sp modelId="{47DEC62D-28CE-42BD-AC40-094B64A12FB9}">
      <dsp:nvSpPr>
        <dsp:cNvPr id="0" name=""/>
        <dsp:cNvSpPr/>
      </dsp:nvSpPr>
      <dsp:spPr>
        <a:xfrm>
          <a:off x="0" y="3475075"/>
          <a:ext cx="11459786" cy="4557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kern="1200" baseline="0" dirty="0"/>
            <a:t>Resources to Inform Next Steps</a:t>
          </a:r>
          <a:endParaRPr lang="en-US" sz="1900" kern="1200" dirty="0"/>
        </a:p>
      </dsp:txBody>
      <dsp:txXfrm>
        <a:off x="22246" y="3497321"/>
        <a:ext cx="11415294" cy="411223"/>
      </dsp:txXfrm>
    </dsp:sp>
    <dsp:sp modelId="{2956D325-D314-4D5E-8AFB-959E652CD39F}">
      <dsp:nvSpPr>
        <dsp:cNvPr id="0" name=""/>
        <dsp:cNvSpPr/>
      </dsp:nvSpPr>
      <dsp:spPr>
        <a:xfrm>
          <a:off x="0" y="3930790"/>
          <a:ext cx="11459786" cy="462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84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baseline="0" dirty="0"/>
            <a:t>Highlights 2 ADC webinars from 2024 discussing the ruling’s implications a year later and  offering race-neutral strategies for admissions. Each recording is about 60 minutes, with key presentation slides referenced.</a:t>
          </a:r>
          <a:endParaRPr lang="en-US" sz="1500" kern="1200" dirty="0"/>
        </a:p>
      </dsp:txBody>
      <dsp:txXfrm>
        <a:off x="0" y="3930790"/>
        <a:ext cx="11459786" cy="462127"/>
      </dsp:txXfrm>
    </dsp:sp>
    <dsp:sp modelId="{5C47BC4D-BE81-42AF-A0A4-D6BFC89595E6}">
      <dsp:nvSpPr>
        <dsp:cNvPr id="0" name=""/>
        <dsp:cNvSpPr/>
      </dsp:nvSpPr>
      <dsp:spPr>
        <a:xfrm>
          <a:off x="0" y="4392917"/>
          <a:ext cx="11459786" cy="4557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ADC Sponsor Examples</a:t>
          </a:r>
        </a:p>
      </dsp:txBody>
      <dsp:txXfrm>
        <a:off x="22246" y="4415163"/>
        <a:ext cx="11415294" cy="411223"/>
      </dsp:txXfrm>
    </dsp:sp>
    <dsp:sp modelId="{C84B381D-9EFC-4815-8252-71DC4F8D5A25}">
      <dsp:nvSpPr>
        <dsp:cNvPr id="0" name=""/>
        <dsp:cNvSpPr/>
      </dsp:nvSpPr>
      <dsp:spPr>
        <a:xfrm>
          <a:off x="0" y="4848632"/>
          <a:ext cx="11459786" cy="462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84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baseline="0" dirty="0"/>
            <a:t>Provides examples of how other institutions train their staff in response to the ruling, including timing, training for internal staff versus external readers, and training methods. </a:t>
          </a:r>
          <a:endParaRPr lang="en-US" sz="1500" kern="1200" dirty="0"/>
        </a:p>
      </dsp:txBody>
      <dsp:txXfrm>
        <a:off x="0" y="4848632"/>
        <a:ext cx="11459786" cy="4621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83614-E109-4E4E-BA57-6C48A1D4939C}"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4EE28-0505-462A-83D9-49B360874F36}" type="slidenum">
              <a:rPr lang="en-US" smtClean="0"/>
              <a:t>‹#›</a:t>
            </a:fld>
            <a:endParaRPr lang="en-US"/>
          </a:p>
        </p:txBody>
      </p:sp>
    </p:spTree>
    <p:extLst>
      <p:ext uri="{BB962C8B-B14F-4D97-AF65-F5344CB8AC3E}">
        <p14:creationId xmlns:p14="http://schemas.microsoft.com/office/powerpoint/2010/main" val="81256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738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47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32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060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65" name="Picture Placeholder 64"/>
          <p:cNvSpPr>
            <a:spLocks noGrp="1"/>
          </p:cNvSpPr>
          <p:nvPr>
            <p:ph type="pic" sz="quarter" idx="12" hasCustomPrompt="1"/>
          </p:nvPr>
        </p:nvSpPr>
        <p:spPr>
          <a:xfrm>
            <a:off x="6067348" y="340639"/>
            <a:ext cx="5807271" cy="5818125"/>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31433"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57727" marR="0" lvl="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1">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Roboto"/>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11" name="Picture 10" descr="A white text on a black background&#10;&#10;Description automatically generated">
            <a:extLst>
              <a:ext uri="{FF2B5EF4-FFF2-40B4-BE49-F238E27FC236}">
                <a16:creationId xmlns:a16="http://schemas.microsoft.com/office/drawing/2014/main" id="{80903345-2465-AFA5-AC8B-99067D01D9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6359" y="947995"/>
            <a:ext cx="1762376" cy="314882"/>
          </a:xfrm>
          <a:prstGeom prst="rect">
            <a:avLst/>
          </a:prstGeom>
        </p:spPr>
      </p:pic>
    </p:spTree>
    <p:extLst>
      <p:ext uri="{BB962C8B-B14F-4D97-AF65-F5344CB8AC3E}">
        <p14:creationId xmlns:p14="http://schemas.microsoft.com/office/powerpoint/2010/main" val="1336518514"/>
      </p:ext>
    </p:extLst>
  </p:cSld>
  <p:clrMapOvr>
    <a:masterClrMapping/>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ighlight Area Right">
    <p:spTree>
      <p:nvGrpSpPr>
        <p:cNvPr id="1" name=""/>
        <p:cNvGrpSpPr/>
        <p:nvPr/>
      </p:nvGrpSpPr>
      <p:grpSpPr>
        <a:xfrm>
          <a:off x="0" y="0"/>
          <a:ext cx="0" cy="0"/>
          <a:chOff x="0" y="0"/>
          <a:chExt cx="0" cy="0"/>
        </a:xfrm>
      </p:grpSpPr>
      <p:sp>
        <p:nvSpPr>
          <p:cNvPr id="26"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6" name="Straight Connector 15"/>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1" name="Straight Connector 10"/>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1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9"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771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5" y="175390"/>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8" b="0">
                <a:solidFill>
                  <a:schemeClr val="tx2"/>
                </a:solidFill>
              </a:defRPr>
            </a:lvl1pPr>
          </a:lstStyle>
          <a:p>
            <a:r>
              <a:rPr lang="en-US"/>
              <a:t>This is a sample quote to support your slides</a:t>
            </a:r>
            <a:br>
              <a:rPr lang="en-US"/>
            </a:br>
            <a:r>
              <a:rPr lang="en-US"/>
              <a:t>(Use Format Background to Change Picture:</a:t>
            </a:r>
            <a:br>
              <a:rPr lang="en-US"/>
            </a:br>
            <a:r>
              <a:rPr lang="en-US"/>
              <a:t>Copy image you like. Right Click Format Background. Change Picture Source to Clipboard)</a:t>
            </a:r>
          </a:p>
        </p:txBody>
      </p:sp>
      <p:sp>
        <p:nvSpPr>
          <p:cNvPr id="6"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4" name="Freeform 3"/>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
        <p:nvSpPr>
          <p:cNvPr id="5" name="Freeform 4"/>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1655389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7"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3"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grpSp>
        <p:nvGrpSpPr>
          <p:cNvPr id="19" name="Group 18"/>
          <p:cNvGrpSpPr/>
          <p:nvPr/>
        </p:nvGrpSpPr>
        <p:grpSpPr>
          <a:xfrm rot="10800000">
            <a:off x="9226823"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sp>
        <p:nvSpPr>
          <p:cNvPr id="28"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27" name="Freeform 26"/>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118318867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8" y="2952883"/>
            <a:ext cx="4556067" cy="589709"/>
          </a:xfrm>
          <a:prstGeom prst="rect">
            <a:avLst/>
          </a:prstGeom>
        </p:spPr>
        <p:txBody>
          <a:bodyPr lIns="0" tIns="45720" rIns="0" bIns="45720" anchor="ctr" anchorCtr="0">
            <a:noAutofit/>
          </a:bodyPr>
          <a:lstStyle>
            <a:lvl1pPr algn="ctr">
              <a:defRPr sz="5696" b="1">
                <a:solidFill>
                  <a:schemeClr val="accent2"/>
                </a:solidFill>
              </a:defRPr>
            </a:lvl1pPr>
          </a:lstStyle>
          <a:p>
            <a:r>
              <a:rPr lang="en-US"/>
              <a:t>Thank you</a:t>
            </a:r>
          </a:p>
        </p:txBody>
      </p:sp>
      <p:pic>
        <p:nvPicPr>
          <p:cNvPr id="3" name="Picture 2" descr="A white text on a black background&#10;&#10;Description automatically generated">
            <a:extLst>
              <a:ext uri="{FF2B5EF4-FFF2-40B4-BE49-F238E27FC236}">
                <a16:creationId xmlns:a16="http://schemas.microsoft.com/office/drawing/2014/main" id="{B4292D95-3D43-5110-19DD-8A770A963E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14812" y="5914335"/>
            <a:ext cx="1762376" cy="314882"/>
          </a:xfrm>
          <a:prstGeom prst="rect">
            <a:avLst/>
          </a:prstGeom>
        </p:spPr>
      </p:pic>
    </p:spTree>
    <p:extLst>
      <p:ext uri="{BB962C8B-B14F-4D97-AF65-F5344CB8AC3E}">
        <p14:creationId xmlns:p14="http://schemas.microsoft.com/office/powerpoint/2010/main" val="11184921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1210308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082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88264-5332-F218-7519-B2B828820E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25C102-DA76-C4B1-EC92-5F2743E8A8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6D1DFD-02B8-B615-4307-9F87939F3BAF}"/>
              </a:ext>
            </a:extLst>
          </p:cNvPr>
          <p:cNvSpPr>
            <a:spLocks noGrp="1"/>
          </p:cNvSpPr>
          <p:nvPr>
            <p:ph type="dt" sz="half" idx="10"/>
          </p:nvPr>
        </p:nvSpPr>
        <p:spPr/>
        <p:txBody>
          <a:bodyPr/>
          <a:lstStyle/>
          <a:p>
            <a:fld id="{783BEAB3-169F-4760-A487-86D4D88C459E}" type="datetimeFigureOut">
              <a:rPr lang="en-US" smtClean="0"/>
              <a:t>2/27/2025</a:t>
            </a:fld>
            <a:endParaRPr lang="en-US"/>
          </a:p>
        </p:txBody>
      </p:sp>
      <p:sp>
        <p:nvSpPr>
          <p:cNvPr id="5" name="Footer Placeholder 4">
            <a:extLst>
              <a:ext uri="{FF2B5EF4-FFF2-40B4-BE49-F238E27FC236}">
                <a16:creationId xmlns:a16="http://schemas.microsoft.com/office/drawing/2014/main" id="{FBE2F1FF-1AEF-3B66-BD38-E90C1A1B3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6B737-2B20-8E14-4C45-6D1BB0D667CA}"/>
              </a:ext>
            </a:extLst>
          </p:cNvPr>
          <p:cNvSpPr>
            <a:spLocks noGrp="1"/>
          </p:cNvSpPr>
          <p:nvPr>
            <p:ph type="sldNum" sz="quarter" idx="12"/>
          </p:nvPr>
        </p:nvSpPr>
        <p:spPr/>
        <p:txBody>
          <a:bodyPr/>
          <a:lstStyle/>
          <a:p>
            <a:fld id="{ACDE3F7B-CB56-4EB9-A056-C43C7BF0050C}" type="slidenum">
              <a:rPr lang="en-US" smtClean="0"/>
              <a:t>‹#›</a:t>
            </a:fld>
            <a:endParaRPr lang="en-US"/>
          </a:p>
        </p:txBody>
      </p:sp>
    </p:spTree>
    <p:extLst>
      <p:ext uri="{BB962C8B-B14F-4D97-AF65-F5344CB8AC3E}">
        <p14:creationId xmlns:p14="http://schemas.microsoft.com/office/powerpoint/2010/main" val="4112475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9" b="1">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1737895398"/>
      </p:ext>
    </p:extLst>
  </p:cSld>
  <p:clrMapOvr>
    <a:masterClrMapping/>
  </p:clrMapOvr>
  <p:extLst>
    <p:ext uri="{DCECCB84-F9BA-43D5-87BE-67443E8EF086}">
      <p15:sldGuideLst xmlns:p15="http://schemas.microsoft.com/office/powerpoint/2012/main">
        <p15:guide id="1" orient="horz" pos="2275">
          <p15:clr>
            <a:srgbClr val="FBAE40"/>
          </p15:clr>
        </p15:guide>
        <p15:guide id="2" pos="40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ver Slide No Picture">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1">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Roboto"/>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4" name="Picture 3" descr="A white text on a black background&#10;&#10;Description automatically generated">
            <a:extLst>
              <a:ext uri="{FF2B5EF4-FFF2-40B4-BE49-F238E27FC236}">
                <a16:creationId xmlns:a16="http://schemas.microsoft.com/office/drawing/2014/main" id="{4EDB57D1-A3D3-5AFF-D920-22B55408AD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6359" y="947995"/>
            <a:ext cx="1762376" cy="314882"/>
          </a:xfrm>
          <a:prstGeom prst="rect">
            <a:avLst/>
          </a:prstGeom>
        </p:spPr>
      </p:pic>
    </p:spTree>
    <p:extLst>
      <p:ext uri="{BB962C8B-B14F-4D97-AF65-F5344CB8AC3E}">
        <p14:creationId xmlns:p14="http://schemas.microsoft.com/office/powerpoint/2010/main" val="4020235913"/>
      </p:ext>
    </p:extLst>
  </p:cSld>
  <p:clrMapOvr>
    <a:masterClrMapping/>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790485" y="589036"/>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sp>
        <p:nvSpPr>
          <p:cNvPr id="3" name="Title 1"/>
          <p:cNvSpPr>
            <a:spLocks noGrp="1"/>
          </p:cNvSpPr>
          <p:nvPr>
            <p:ph type="ctrTitle" hasCustomPrompt="1"/>
          </p:nvPr>
        </p:nvSpPr>
        <p:spPr>
          <a:xfrm>
            <a:off x="2353330"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8" b="0">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2"/>
            <a:ext cx="1452402" cy="301677"/>
          </a:xfrm>
        </p:spPr>
        <p:txBody>
          <a:bodyPr lIns="0" tIns="0" rIns="0" bIns="0" anchor="b">
            <a:noAutofit/>
          </a:bodyPr>
          <a:lstStyle>
            <a:lvl1pPr marL="0" indent="0" algn="r">
              <a:buNone/>
              <a:defRPr sz="1329">
                <a:solidFill>
                  <a:schemeClr val="accent3"/>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2"/>
            <a:ext cx="1452402" cy="301677"/>
          </a:xfrm>
        </p:spPr>
        <p:txBody>
          <a:bodyPr lIns="0" tIns="0" rIns="0" bIns="0" anchor="b">
            <a:noAutofit/>
          </a:bodyPr>
          <a:lstStyle>
            <a:lvl1pPr marL="0" indent="0" algn="l">
              <a:buNone/>
              <a:defRPr sz="1329">
                <a:solidFill>
                  <a:schemeClr val="tx2"/>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Add presenter</a:t>
            </a:r>
          </a:p>
        </p:txBody>
      </p:sp>
      <p:sp>
        <p:nvSpPr>
          <p:cNvPr id="7" name="Rectangle 6">
            <a:extLst>
              <a:ext uri="{FF2B5EF4-FFF2-40B4-BE49-F238E27FC236}">
                <a16:creationId xmlns:a16="http://schemas.microsoft.com/office/drawing/2014/main" id="{CA72B925-05D3-3EE1-F028-2340424EB611}"/>
              </a:ext>
            </a:extLst>
          </p:cNvPr>
          <p:cNvSpPr/>
          <p:nvPr/>
        </p:nvSpPr>
        <p:spPr>
          <a:xfrm>
            <a:off x="0" y="0"/>
            <a:ext cx="1790485" cy="589035"/>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pic>
        <p:nvPicPr>
          <p:cNvPr id="6" name="Picture 5" descr="A white text on a black background&#10;&#10;Description automatically generated">
            <a:extLst>
              <a:ext uri="{FF2B5EF4-FFF2-40B4-BE49-F238E27FC236}">
                <a16:creationId xmlns:a16="http://schemas.microsoft.com/office/drawing/2014/main" id="{6B815FFF-5F64-1577-BF08-CBA109A2B0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809" y="150493"/>
            <a:ext cx="1418868" cy="253509"/>
          </a:xfrm>
          <a:prstGeom prst="rect">
            <a:avLst/>
          </a:prstGeom>
        </p:spPr>
      </p:pic>
    </p:spTree>
    <p:extLst>
      <p:ext uri="{BB962C8B-B14F-4D97-AF65-F5344CB8AC3E}">
        <p14:creationId xmlns:p14="http://schemas.microsoft.com/office/powerpoint/2010/main" val="401510733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4" name="Rectangle 3"/>
          <p:cNvSpPr/>
          <p:nvPr/>
        </p:nvSpPr>
        <p:spPr>
          <a:xfrm>
            <a:off x="356460" y="1167549"/>
            <a:ext cx="11479080" cy="3303566"/>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3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40" name="Straight Connector 39"/>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25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with a sidebar option">
    <p:spTree>
      <p:nvGrpSpPr>
        <p:cNvPr id="1" name=""/>
        <p:cNvGrpSpPr/>
        <p:nvPr/>
      </p:nvGrpSpPr>
      <p:grpSpPr>
        <a:xfrm>
          <a:off x="0" y="0"/>
          <a:ext cx="0" cy="0"/>
          <a:chOff x="0" y="0"/>
          <a:chExt cx="0" cy="0"/>
        </a:xfrm>
      </p:grpSpPr>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7661" y="6363469"/>
            <a:ext cx="1264628" cy="217044"/>
          </a:xfrm>
          <a:prstGeom prst="rect">
            <a:avLst/>
          </a:prstGeom>
        </p:spPr>
      </p:pic>
      <p:sp>
        <p:nvSpPr>
          <p:cNvPr id="9" name="Slide title"/>
          <p:cNvSpPr>
            <a:spLocks noGrp="1" noChangeArrowheads="1"/>
          </p:cNvSpPr>
          <p:nvPr>
            <p:ph type="title"/>
          </p:nvPr>
        </p:nvSpPr>
        <p:spPr bwMode="gray">
          <a:xfrm>
            <a:off x="2117661" y="538394"/>
            <a:ext cx="9717878"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117661" y="1740546"/>
            <a:ext cx="9717878"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2306499"/>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at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883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ighlight Are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783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ata Right">
    <p:spTree>
      <p:nvGrpSpPr>
        <p:cNvPr id="1" name=""/>
        <p:cNvGrpSpPr/>
        <p:nvPr/>
      </p:nvGrpSpPr>
      <p:grpSpPr>
        <a:xfrm>
          <a:off x="0" y="0"/>
          <a:ext cx="0" cy="0"/>
          <a:chOff x="0" y="0"/>
          <a:chExt cx="0" cy="0"/>
        </a:xfrm>
      </p:grpSpPr>
      <p:sp>
        <p:nvSpPr>
          <p:cNvPr id="12" name="Rectangle 11"/>
          <p:cNvSpPr/>
          <p:nvPr/>
        </p:nvSpPr>
        <p:spPr>
          <a:xfrm>
            <a:off x="7644876"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31DACC2-5C18-C407-5125-6F2A110AA866}"/>
              </a:ext>
            </a:extLst>
          </p:cNvPr>
          <p:cNvSpPr>
            <a:spLocks noGrp="1"/>
          </p:cNvSpPr>
          <p:nvPr>
            <p:ph type="body" sz="quarter" idx="11"/>
          </p:nvPr>
        </p:nvSpPr>
        <p:spPr>
          <a:xfrm>
            <a:off x="7906940" y="681278"/>
            <a:ext cx="3939904" cy="5329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931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Slide title"/>
          <p:cNvSpPr>
            <a:spLocks noGrp="1" noChangeArrowheads="1"/>
          </p:cNvSpPr>
          <p:nvPr>
            <p:ph type="title"/>
          </p:nvPr>
        </p:nvSpPr>
        <p:spPr bwMode="gray">
          <a:xfrm>
            <a:off x="356461" y="538394"/>
            <a:ext cx="1147907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0"/>
            </p:custDataLst>
          </p:nvPr>
        </p:nvSpPr>
        <p:spPr>
          <a:xfrm>
            <a:off x="356461" y="1213751"/>
            <a:ext cx="11479079" cy="440014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n-lt"/>
              </a:rPr>
              <a:pPr algn="r"/>
              <a:t>‹#›</a:t>
            </a:fld>
            <a:endParaRPr lang="fr-FR" sz="1139" b="0">
              <a:solidFill>
                <a:srgbClr val="080808"/>
              </a:solidFill>
              <a:latin typeface="+mn-lt"/>
            </a:endParaRPr>
          </a:p>
        </p:txBody>
      </p:sp>
      <p:cxnSp>
        <p:nvCxnSpPr>
          <p:cNvPr id="12" name="Straight Connector 11"/>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6F9F53F-8523-EEA3-2F24-82F0BA9408E9}"/>
              </a:ext>
            </a:extLst>
          </p:cNvPr>
          <p:cNvPicPr>
            <a:picLocks noChangeAspect="1"/>
          </p:cNvPicPr>
          <p:nvPr/>
        </p:nvPicPr>
        <p:blipFill>
          <a:blip r:embed="rId21">
            <a:lum bright="-100000"/>
          </a:blip>
          <a:stretch>
            <a:fillRect/>
          </a:stretch>
        </p:blipFill>
        <p:spPr>
          <a:xfrm>
            <a:off x="347267" y="6363742"/>
            <a:ext cx="1266074" cy="217044"/>
          </a:xfrm>
          <a:prstGeom prst="rect">
            <a:avLst/>
          </a:prstGeom>
        </p:spPr>
      </p:pic>
      <p:sp>
        <p:nvSpPr>
          <p:cNvPr id="2" name="Subtitle 2">
            <a:extLst>
              <a:ext uri="{FF2B5EF4-FFF2-40B4-BE49-F238E27FC236}">
                <a16:creationId xmlns:a16="http://schemas.microsoft.com/office/drawing/2014/main" id="{EDE6CA42-3B11-2C6A-4985-BFD6FF0E00D0}"/>
              </a:ext>
            </a:extLst>
          </p:cNvPr>
          <p:cNvSpPr txBox="1">
            <a:spLocks/>
          </p:cNvSpPr>
          <p:nvPr/>
        </p:nvSpPr>
        <p:spPr>
          <a:xfrm>
            <a:off x="886360" y="5064161"/>
            <a:ext cx="4828269" cy="534662"/>
          </a:xfrm>
          <a:prstGeom prst="rect">
            <a:avLst/>
          </a:prstGeom>
        </p:spPr>
        <p:txBody>
          <a:bodyPr lIns="0" rIns="0">
            <a:noAutofit/>
          </a:bodyPr>
          <a:lstStyle>
            <a:lvl1pPr marL="0" marR="0" indent="0" algn="l" defTabSz="981075" rtl="0" eaLnBrk="1" fontAlgn="base" latinLnBrk="0" hangingPunct="1">
              <a:lnSpc>
                <a:spcPct val="100000"/>
              </a:lnSpc>
              <a:spcBef>
                <a:spcPct val="40000"/>
              </a:spcBef>
              <a:spcAft>
                <a:spcPct val="0"/>
              </a:spcAft>
              <a:buClr>
                <a:schemeClr val="accent3"/>
              </a:buClr>
              <a:buSzPts val="2400"/>
              <a:buFont typeface="Verdana" pitchFamily="34" charset="0"/>
              <a:buNone/>
              <a:tabLst/>
              <a:defRPr kumimoji="0" lang="en-US" altLang="zh-CN" sz="2000" b="1" i="0" u="none" strike="noStrike" kern="1200" cap="none" spc="0" normalizeH="0" baseline="0" noProof="1">
                <a:ln>
                  <a:noFill/>
                </a:ln>
                <a:solidFill>
                  <a:schemeClr val="accent2"/>
                </a:solidFill>
                <a:effectLst/>
                <a:uLnTx/>
                <a:uFillTx/>
                <a:latin typeface="Roboto"/>
                <a:ea typeface="+mn-ea"/>
                <a:cs typeface="+mn-cs"/>
              </a:defRPr>
            </a:lvl1pPr>
            <a:lvl2pPr marL="490667" marR="0" indent="0" algn="ctr" defTabSz="981075" rtl="0" eaLnBrk="1" fontAlgn="base" latinLnBrk="0" hangingPunct="1">
              <a:lnSpc>
                <a:spcPct val="100000"/>
              </a:lnSpc>
              <a:spcBef>
                <a:spcPct val="20000"/>
              </a:spcBef>
              <a:spcAft>
                <a:spcPct val="0"/>
              </a:spcAft>
              <a:buClr>
                <a:schemeClr val="accent3"/>
              </a:buClr>
              <a:buSzPts val="2200"/>
              <a:buFont typeface="Verdana"/>
              <a:buNone/>
              <a:tabLst/>
              <a:defRPr lang="en-CA" altLang="zh-CN" sz="1600" kern="1200" baseline="0" noProof="1">
                <a:solidFill>
                  <a:schemeClr val="tx1">
                    <a:tint val="75000"/>
                  </a:schemeClr>
                </a:solidFill>
                <a:latin typeface="+mn-lt"/>
                <a:ea typeface="+mn-ea"/>
                <a:cs typeface="+mn-cs"/>
              </a:defRPr>
            </a:lvl2pPr>
            <a:lvl3pPr marL="981334" marR="0" indent="0" algn="ctr" defTabSz="981075" rtl="0" eaLnBrk="1" fontAlgn="base" latinLnBrk="0" hangingPunct="1">
              <a:lnSpc>
                <a:spcPct val="100000"/>
              </a:lnSpc>
              <a:spcBef>
                <a:spcPct val="20000"/>
              </a:spcBef>
              <a:spcAft>
                <a:spcPct val="0"/>
              </a:spcAft>
              <a:buClr>
                <a:schemeClr val="accent3"/>
              </a:buClr>
              <a:buSzPts val="2200"/>
              <a:buFont typeface="Marlett" pitchFamily="2" charset="2"/>
              <a:buNone/>
              <a:tabLst/>
              <a:defRPr lang="zh-CN" altLang="en-US" sz="1600" kern="1200" noProof="1">
                <a:solidFill>
                  <a:schemeClr val="tx1">
                    <a:tint val="75000"/>
                  </a:schemeClr>
                </a:solidFill>
                <a:latin typeface="+mn-lt"/>
                <a:ea typeface="+mn-ea"/>
                <a:cs typeface="+mn-cs"/>
              </a:defRPr>
            </a:lvl3pPr>
            <a:lvl4pPr marL="1472001" marR="0" indent="0" algn="ctr" defTabSz="981334" rtl="0" eaLnBrk="1" fontAlgn="auto" latinLnBrk="0" hangingPunct="1">
              <a:lnSpc>
                <a:spcPct val="100000"/>
              </a:lnSpc>
              <a:spcBef>
                <a:spcPct val="20000"/>
              </a:spcBef>
              <a:spcAft>
                <a:spcPts val="0"/>
              </a:spcAft>
              <a:buClr>
                <a:schemeClr val="accent3"/>
              </a:buClr>
              <a:buSzTx/>
              <a:buFont typeface="Verdana" pitchFamily="34" charset="0"/>
              <a:buNone/>
              <a:tabLst/>
              <a:defRPr lang="en-CA" altLang="zh-CN" sz="1600" kern="1200">
                <a:solidFill>
                  <a:schemeClr val="tx1">
                    <a:tint val="75000"/>
                  </a:schemeClr>
                </a:solidFill>
                <a:latin typeface="+mn-lt"/>
                <a:ea typeface="+mn-ea"/>
                <a:cs typeface="+mn-cs"/>
              </a:defRPr>
            </a:lvl4pPr>
            <a:lvl5pPr marL="1962668" indent="0" algn="ctr" defTabSz="981334"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5pPr>
            <a:lvl6pPr marL="2453335"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6pPr>
            <a:lvl7pPr marL="2944002"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7pPr>
            <a:lvl8pPr marL="3434669"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8pPr>
            <a:lvl9pPr marL="3925336"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9pPr>
          </a:lstStyle>
          <a:p>
            <a:r>
              <a:rPr lang="en-US" sz="1899"/>
              <a:t>Click to edit Master subtitle style</a:t>
            </a:r>
          </a:p>
        </p:txBody>
      </p:sp>
    </p:spTree>
    <p:custDataLst>
      <p:tags r:id="rId19"/>
    </p:custDataLst>
    <p:extLst>
      <p:ext uri="{BB962C8B-B14F-4D97-AF65-F5344CB8AC3E}">
        <p14:creationId xmlns:p14="http://schemas.microsoft.com/office/powerpoint/2010/main" val="3211817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31678" rtl="0" eaLnBrk="1" latinLnBrk="0" hangingPunct="1">
        <a:spcBef>
          <a:spcPct val="0"/>
        </a:spcBef>
        <a:buNone/>
        <a:defRPr sz="3228" b="1" kern="1200">
          <a:solidFill>
            <a:schemeClr val="tx1"/>
          </a:solidFill>
          <a:latin typeface="Roboto"/>
          <a:ea typeface="+mj-ea"/>
          <a:cs typeface="+mj-cs"/>
        </a:defRPr>
      </a:lvl1pPr>
    </p:titleStyle>
    <p:bodyStyle>
      <a:lvl1pPr marL="257727" marR="0" indent="-257727" algn="l" defTabSz="931433"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678" rtl="0" eaLnBrk="1" latinLnBrk="0" hangingPunct="1">
        <a:defRPr sz="1709" kern="1200">
          <a:solidFill>
            <a:schemeClr val="tx1"/>
          </a:solidFill>
          <a:latin typeface="+mn-lt"/>
          <a:ea typeface="+mn-ea"/>
          <a:cs typeface="+mn-cs"/>
        </a:defRPr>
      </a:lvl1pPr>
      <a:lvl2pPr marL="465839" algn="l" defTabSz="931678" rtl="0" eaLnBrk="1" latinLnBrk="0" hangingPunct="1">
        <a:defRPr sz="1804" kern="1200">
          <a:solidFill>
            <a:schemeClr val="tx1"/>
          </a:solidFill>
          <a:latin typeface="+mn-lt"/>
          <a:ea typeface="+mn-ea"/>
          <a:cs typeface="+mn-cs"/>
        </a:defRPr>
      </a:lvl2pPr>
      <a:lvl3pPr marL="931678" algn="l" defTabSz="931678" rtl="0" eaLnBrk="1" latinLnBrk="0" hangingPunct="1">
        <a:defRPr sz="1804" kern="1200">
          <a:solidFill>
            <a:schemeClr val="tx1"/>
          </a:solidFill>
          <a:latin typeface="+mn-lt"/>
          <a:ea typeface="+mn-ea"/>
          <a:cs typeface="+mn-cs"/>
        </a:defRPr>
      </a:lvl3pPr>
      <a:lvl4pPr marL="1397518" algn="l" defTabSz="931678" rtl="0" eaLnBrk="1" latinLnBrk="0" hangingPunct="1">
        <a:defRPr sz="1804" kern="1200">
          <a:solidFill>
            <a:schemeClr val="tx1"/>
          </a:solidFill>
          <a:latin typeface="+mn-lt"/>
          <a:ea typeface="+mn-ea"/>
          <a:cs typeface="+mn-cs"/>
        </a:defRPr>
      </a:lvl4pPr>
      <a:lvl5pPr marL="1863357" algn="l" defTabSz="931678" rtl="0" eaLnBrk="1" latinLnBrk="0" hangingPunct="1">
        <a:defRPr sz="1804" kern="1200">
          <a:solidFill>
            <a:schemeClr val="tx1"/>
          </a:solidFill>
          <a:latin typeface="+mn-lt"/>
          <a:ea typeface="+mn-ea"/>
          <a:cs typeface="+mn-cs"/>
        </a:defRPr>
      </a:lvl5pPr>
      <a:lvl6pPr marL="2329196" algn="l" defTabSz="931678" rtl="0" eaLnBrk="1" latinLnBrk="0" hangingPunct="1">
        <a:defRPr sz="1804" kern="1200">
          <a:solidFill>
            <a:schemeClr val="tx1"/>
          </a:solidFill>
          <a:latin typeface="+mn-lt"/>
          <a:ea typeface="+mn-ea"/>
          <a:cs typeface="+mn-cs"/>
        </a:defRPr>
      </a:lvl6pPr>
      <a:lvl7pPr marL="2795035" algn="l" defTabSz="931678" rtl="0" eaLnBrk="1" latinLnBrk="0" hangingPunct="1">
        <a:defRPr sz="1804" kern="1200">
          <a:solidFill>
            <a:schemeClr val="tx1"/>
          </a:solidFill>
          <a:latin typeface="+mn-lt"/>
          <a:ea typeface="+mn-ea"/>
          <a:cs typeface="+mn-cs"/>
        </a:defRPr>
      </a:lvl7pPr>
      <a:lvl8pPr marL="3260875" algn="l" defTabSz="931678" rtl="0" eaLnBrk="1" latinLnBrk="0" hangingPunct="1">
        <a:defRPr sz="1804" kern="1200">
          <a:solidFill>
            <a:schemeClr val="tx1"/>
          </a:solidFill>
          <a:latin typeface="+mn-lt"/>
          <a:ea typeface="+mn-ea"/>
          <a:cs typeface="+mn-cs"/>
        </a:defRPr>
      </a:lvl8pPr>
      <a:lvl9pPr marL="3726714" algn="l" defTabSz="931678" rtl="0" eaLnBrk="1" latinLnBrk="0" hangingPunct="1">
        <a:defRPr sz="180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39">
          <p15:clr>
            <a:srgbClr val="F26B43"/>
          </p15:clr>
        </p15:guide>
        <p15:guide id="2" pos="22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supremecourt.gov/opinions/22pdf/20-1199_hgdj.pdf"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justice.gov/d9/2023-08/post-sffa_resource_faq_final_508.pdf" TargetMode="External"/><Relationship Id="rId2" Type="http://schemas.openxmlformats.org/officeDocument/2006/relationships/slideLayout" Target="../slideLayouts/slideLayout2.xml"/><Relationship Id="rId1" Type="http://schemas.openxmlformats.org/officeDocument/2006/relationships/video" Target="https://www.youtube.com/embed/DH20VgCZBhs?feature=oembed" TargetMode="External"/><Relationship Id="rId5" Type="http://schemas.openxmlformats.org/officeDocument/2006/relationships/image" Target="../media/image14.jpeg"/><Relationship Id="rId4" Type="http://schemas.openxmlformats.org/officeDocument/2006/relationships/hyperlink" Target="https://highered.collegeboard.org/recruitment-admissions/policies-research/access-diversity/2023-scotus-decision/webinars-event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zoom.us/rec/play/ZNGTcbbLZ9HGFkw9EeX5A6onvCsur7fa_qNzup1HEDZnNtiqwfpwywxZcwYvdk7aaHL2a7DkE8sQ0UBm.UyrJbEfnrcaTwsQ_?canPlayFromShare=true&amp;from=share_recording_detail&amp;continueMode=true&amp;iet=HcDchrkXs6LArm0aU64_OSbdQ9aMJgSDh__vA7hJOls.AG.ISNNi-H-tHK_mIz6wjWhiQklTccHrL7OHMM35ypBV3OPlQWB2wL89EBJlzfBHNTMP2rIofmU2_QqjUCa9ebIdqf2fn2rd07uNCUUjVjzJuoqyvUaK2mfdt6cCF3TMe2noT7wyuys.ig2VcDdeb6R3hiMC8qeucQ.BASFwxnW4m8u5OWG&amp;pwd=k5XXNMhVN1qwU5kNiZIcC7CfrmLcoVdk&amp;componentName=rec-play&amp;originRequestUrl=https%3A%2F%2Fzoom.us%2Frec%2Fshare%2FN8Xb8Zr8Yp2cxjeRQPEZX-lmEgEzV3hXb7qXELB2xDhwqij5F7piuYIXh9ZyT7ps.uIxjTx-IZNR8xPqK%3Fiet%3DHcDchrkXs6LArm0aU64_OSbdQ9aMJgSDh__vA7hJOls.AG.ISNNi-H-tHK_mIz6wjWhiQklTccHrL7OHMM35ypBV3OPlQWB2wL89EBJlzfBHNTMP2rIofmU2_QqjUCa9ebIdqf2fn2rd07uNCUUjVjzJuoqyvUaK2mfdt6cCF3TMe2noT7wyuys.ig2VcDdeb6R3hiMC8qeucQ.BASFwxnW4m8u5OWG%26pwd%3Dk5XXNMhVN1qwU5kNiZIcC7CfrmLcoVdk"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hyperlink" Target="https://highered.collegeboard.org/recruitment-admissions/policies-research/access-diversity/2023-scotus-decision/webinars-events" TargetMode="External"/><Relationship Id="rId2" Type="http://schemas.microsoft.com/office/2018/10/relationships/comments" Target="../comments/modernComment_10A_215845AB.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EB22B-7EB5-4F46-8CD0-4A2F84E0AD4F}"/>
              </a:ext>
            </a:extLst>
          </p:cNvPr>
          <p:cNvSpPr>
            <a:spLocks noGrp="1"/>
          </p:cNvSpPr>
          <p:nvPr>
            <p:ph type="ctrTitle"/>
          </p:nvPr>
        </p:nvSpPr>
        <p:spPr/>
        <p:txBody>
          <a:bodyPr/>
          <a:lstStyle/>
          <a:p>
            <a:r>
              <a:rPr lang="en-US" dirty="0"/>
              <a:t>SCOTUS Staff Training Toolkit</a:t>
            </a:r>
          </a:p>
        </p:txBody>
      </p:sp>
      <p:sp>
        <p:nvSpPr>
          <p:cNvPr id="3" name="Subtitle 2">
            <a:extLst>
              <a:ext uri="{FF2B5EF4-FFF2-40B4-BE49-F238E27FC236}">
                <a16:creationId xmlns:a16="http://schemas.microsoft.com/office/drawing/2014/main" id="{08B1F108-B7A1-E20B-4CF1-DC7B73FDF2E2}"/>
              </a:ext>
            </a:extLst>
          </p:cNvPr>
          <p:cNvSpPr>
            <a:spLocks noGrp="1"/>
          </p:cNvSpPr>
          <p:nvPr>
            <p:ph type="subTitle" idx="1"/>
          </p:nvPr>
        </p:nvSpPr>
        <p:spPr/>
        <p:txBody>
          <a:bodyPr/>
          <a:lstStyle/>
          <a:p>
            <a:r>
              <a:rPr lang="en-US" dirty="0"/>
              <a:t>Updated: September 2024</a:t>
            </a:r>
          </a:p>
        </p:txBody>
      </p:sp>
    </p:spTree>
    <p:extLst>
      <p:ext uri="{BB962C8B-B14F-4D97-AF65-F5344CB8AC3E}">
        <p14:creationId xmlns:p14="http://schemas.microsoft.com/office/powerpoint/2010/main" val="698065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58B2-EDFF-6476-CE97-10C246A1D5F7}"/>
              </a:ext>
            </a:extLst>
          </p:cNvPr>
          <p:cNvSpPr>
            <a:spLocks noGrp="1"/>
          </p:cNvSpPr>
          <p:nvPr>
            <p:ph type="ctrTitle"/>
          </p:nvPr>
        </p:nvSpPr>
        <p:spPr>
          <a:xfrm>
            <a:off x="1311593" y="2839291"/>
            <a:ext cx="9568813" cy="589709"/>
          </a:xfrm>
        </p:spPr>
        <p:txBody>
          <a:bodyPr/>
          <a:lstStyle/>
          <a:p>
            <a:r>
              <a:rPr lang="en-US" b="1" i="0" dirty="0">
                <a:solidFill>
                  <a:schemeClr val="tx2"/>
                </a:solidFill>
                <a:effectLst/>
                <a:latin typeface="Roboto" panose="02000000000000000000" pitchFamily="2" charset="0"/>
              </a:rPr>
              <a:t>Then to Now: </a:t>
            </a:r>
            <a:br>
              <a:rPr lang="en-US" b="1" i="0" dirty="0">
                <a:solidFill>
                  <a:schemeClr val="tx2"/>
                </a:solidFill>
                <a:effectLst/>
                <a:latin typeface="Roboto" panose="02000000000000000000" pitchFamily="2" charset="0"/>
              </a:rPr>
            </a:br>
            <a:r>
              <a:rPr lang="en-US" b="1" i="0" dirty="0">
                <a:solidFill>
                  <a:schemeClr val="tx2"/>
                </a:solidFill>
                <a:effectLst/>
                <a:latin typeface="Roboto" panose="02000000000000000000" pitchFamily="2" charset="0"/>
              </a:rPr>
              <a:t>A History of Race-Conscious Admission Policies</a:t>
            </a:r>
            <a:endParaRPr lang="en-US" dirty="0">
              <a:solidFill>
                <a:schemeClr val="tx2"/>
              </a:solidFill>
            </a:endParaRPr>
          </a:p>
        </p:txBody>
      </p:sp>
    </p:spTree>
    <p:extLst>
      <p:ext uri="{BB962C8B-B14F-4D97-AF65-F5344CB8AC3E}">
        <p14:creationId xmlns:p14="http://schemas.microsoft.com/office/powerpoint/2010/main" val="2488390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431143-E668-4C42-F02C-A3F60F23501A}"/>
              </a:ext>
            </a:extLst>
          </p:cNvPr>
          <p:cNvSpPr>
            <a:spLocks noGrp="1"/>
          </p:cNvSpPr>
          <p:nvPr>
            <p:ph type="title"/>
          </p:nvPr>
        </p:nvSpPr>
        <p:spPr/>
        <p:txBody>
          <a:bodyPr/>
          <a:lstStyle/>
          <a:p>
            <a:r>
              <a:rPr lang="en-US" dirty="0"/>
              <a:t>Four Decades of Legal Precedent</a:t>
            </a:r>
          </a:p>
        </p:txBody>
      </p:sp>
      <p:sp>
        <p:nvSpPr>
          <p:cNvPr id="5" name="Subtitle 4">
            <a:extLst>
              <a:ext uri="{FF2B5EF4-FFF2-40B4-BE49-F238E27FC236}">
                <a16:creationId xmlns:a16="http://schemas.microsoft.com/office/drawing/2014/main" id="{061FEA4A-024A-57FA-8307-FEDFE9516458}"/>
              </a:ext>
            </a:extLst>
          </p:cNvPr>
          <p:cNvSpPr>
            <a:spLocks noGrp="1"/>
          </p:cNvSpPr>
          <p:nvPr>
            <p:ph type="subTitle" idx="1"/>
          </p:nvPr>
        </p:nvSpPr>
        <p:spPr/>
        <p:txBody>
          <a:bodyPr/>
          <a:lstStyle/>
          <a:p>
            <a:r>
              <a:rPr lang="en-US" sz="1800" dirty="0">
                <a:effectLst/>
                <a:ea typeface="Calibri" panose="020F0502020204030204" pitchFamily="34" charset="0"/>
              </a:rPr>
              <a:t>Then to Now: A history of race-conscious admission policies</a:t>
            </a:r>
            <a:endParaRPr lang="en-US" dirty="0"/>
          </a:p>
        </p:txBody>
      </p:sp>
      <p:pic>
        <p:nvPicPr>
          <p:cNvPr id="9" name="Picture 8">
            <a:extLst>
              <a:ext uri="{FF2B5EF4-FFF2-40B4-BE49-F238E27FC236}">
                <a16:creationId xmlns:a16="http://schemas.microsoft.com/office/drawing/2014/main" id="{97A7D66B-813F-C92D-A0E1-EC2F456F6EB1}"/>
              </a:ext>
            </a:extLst>
          </p:cNvPr>
          <p:cNvPicPr>
            <a:picLocks noChangeAspect="1"/>
          </p:cNvPicPr>
          <p:nvPr/>
        </p:nvPicPr>
        <p:blipFill>
          <a:blip r:embed="rId2"/>
          <a:stretch>
            <a:fillRect/>
          </a:stretch>
        </p:blipFill>
        <p:spPr>
          <a:xfrm>
            <a:off x="1020602" y="2152958"/>
            <a:ext cx="10150795" cy="3146630"/>
          </a:xfrm>
          <a:prstGeom prst="rect">
            <a:avLst/>
          </a:prstGeom>
        </p:spPr>
      </p:pic>
    </p:spTree>
    <p:extLst>
      <p:ext uri="{BB962C8B-B14F-4D97-AF65-F5344CB8AC3E}">
        <p14:creationId xmlns:p14="http://schemas.microsoft.com/office/powerpoint/2010/main" val="1113649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396D-BC17-C085-528D-EBF7D986D767}"/>
              </a:ext>
            </a:extLst>
          </p:cNvPr>
          <p:cNvSpPr>
            <a:spLocks noGrp="1"/>
          </p:cNvSpPr>
          <p:nvPr>
            <p:ph type="title"/>
          </p:nvPr>
        </p:nvSpPr>
        <p:spPr/>
        <p:txBody>
          <a:bodyPr/>
          <a:lstStyle/>
          <a:p>
            <a:r>
              <a:rPr lang="en-US" dirty="0"/>
              <a:t>Bakke (1978)</a:t>
            </a:r>
          </a:p>
        </p:txBody>
      </p:sp>
      <p:sp>
        <p:nvSpPr>
          <p:cNvPr id="3" name="Text Placeholder 2">
            <a:extLst>
              <a:ext uri="{FF2B5EF4-FFF2-40B4-BE49-F238E27FC236}">
                <a16:creationId xmlns:a16="http://schemas.microsoft.com/office/drawing/2014/main" id="{5EA23492-103E-0BDB-373D-EAD895D35457}"/>
              </a:ext>
            </a:extLst>
          </p:cNvPr>
          <p:cNvSpPr>
            <a:spLocks noGrp="1"/>
          </p:cNvSpPr>
          <p:nvPr>
            <p:ph type="body" sz="quarter" idx="10"/>
          </p:nvPr>
        </p:nvSpPr>
        <p:spPr>
          <a:xfrm>
            <a:off x="356461" y="1740546"/>
            <a:ext cx="6915440" cy="4408714"/>
          </a:xfrm>
        </p:spPr>
        <p:txBody>
          <a:bodyPr/>
          <a:lstStyle/>
          <a:p>
            <a:pPr>
              <a:spcBef>
                <a:spcPts val="600"/>
              </a:spcBef>
              <a:spcAft>
                <a:spcPts val="600"/>
              </a:spcAft>
            </a:pPr>
            <a:r>
              <a:rPr lang="en-US" dirty="0"/>
              <a:t>In 1978, the U.S. Supreme Court ruled that the use of quotas for admission purposes was unconstitutional and struck down the University of California </a:t>
            </a:r>
            <a:r>
              <a:rPr lang="en-US" dirty="0" err="1"/>
              <a:t>Davis’</a:t>
            </a:r>
            <a:r>
              <a:rPr lang="en-US" dirty="0"/>
              <a:t> Medical School admissions policy that provided a set-aside for underrepresented minority students.</a:t>
            </a:r>
          </a:p>
          <a:p>
            <a:pPr>
              <a:spcBef>
                <a:spcPts val="600"/>
              </a:spcBef>
              <a:spcAft>
                <a:spcPts val="600"/>
              </a:spcAft>
            </a:pPr>
            <a:r>
              <a:rPr lang="en-US" dirty="0"/>
              <a:t>At the same time, Justice Powell’s opinion opened the door to institutions being able to consider an applicant’s race as one factor among many to advance diversity interests. </a:t>
            </a:r>
          </a:p>
        </p:txBody>
      </p:sp>
      <p:pic>
        <p:nvPicPr>
          <p:cNvPr id="6" name="Picture 5">
            <a:extLst>
              <a:ext uri="{FF2B5EF4-FFF2-40B4-BE49-F238E27FC236}">
                <a16:creationId xmlns:a16="http://schemas.microsoft.com/office/drawing/2014/main" id="{8DDAC6BF-F5A2-5E88-5911-E074B585504E}"/>
              </a:ext>
            </a:extLst>
          </p:cNvPr>
          <p:cNvPicPr>
            <a:picLocks noChangeAspect="1"/>
          </p:cNvPicPr>
          <p:nvPr/>
        </p:nvPicPr>
        <p:blipFill>
          <a:blip r:embed="rId2"/>
          <a:stretch>
            <a:fillRect/>
          </a:stretch>
        </p:blipFill>
        <p:spPr>
          <a:xfrm>
            <a:off x="8526101" y="685800"/>
            <a:ext cx="2759978" cy="2743200"/>
          </a:xfrm>
          <a:prstGeom prst="rect">
            <a:avLst/>
          </a:prstGeom>
        </p:spPr>
      </p:pic>
      <p:sp>
        <p:nvSpPr>
          <p:cNvPr id="7" name="Text Placeholder 2">
            <a:extLst>
              <a:ext uri="{FF2B5EF4-FFF2-40B4-BE49-F238E27FC236}">
                <a16:creationId xmlns:a16="http://schemas.microsoft.com/office/drawing/2014/main" id="{56F3E83F-095D-F567-62ED-0BDD06ADEBE4}"/>
              </a:ext>
            </a:extLst>
          </p:cNvPr>
          <p:cNvSpPr txBox="1">
            <a:spLocks/>
          </p:cNvSpPr>
          <p:nvPr/>
        </p:nvSpPr>
        <p:spPr>
          <a:xfrm>
            <a:off x="8526099" y="3505436"/>
            <a:ext cx="2759979" cy="4408714"/>
          </a:xfrm>
          <a:prstGeom prst="rect">
            <a:avLst/>
          </a:prstGeom>
        </p:spPr>
        <p:txBody>
          <a:bodyPr vert="horz" lIns="91440" tIns="45720" rIns="91440" bIns="457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spcBef>
                <a:spcPts val="600"/>
              </a:spcBef>
              <a:spcAft>
                <a:spcPts val="600"/>
              </a:spcAft>
              <a:buNone/>
            </a:pPr>
            <a:r>
              <a:rPr lang="en-US" dirty="0">
                <a:solidFill>
                  <a:schemeClr val="tx2"/>
                </a:solidFill>
              </a:rPr>
              <a:t>Admissions and Diversity  After Michigan: The Next Generation of Legal and Policy Issues</a:t>
            </a:r>
          </a:p>
          <a:p>
            <a:pPr marL="0" indent="0" algn="ctr">
              <a:spcBef>
                <a:spcPts val="600"/>
              </a:spcBef>
              <a:spcAft>
                <a:spcPts val="600"/>
              </a:spcAft>
              <a:buNone/>
            </a:pPr>
            <a:endParaRPr lang="en-US" dirty="0">
              <a:solidFill>
                <a:schemeClr val="tx2"/>
              </a:solidFill>
            </a:endParaRPr>
          </a:p>
          <a:p>
            <a:pPr marL="0" indent="0" algn="ctr">
              <a:spcBef>
                <a:spcPts val="600"/>
              </a:spcBef>
              <a:spcAft>
                <a:spcPts val="600"/>
              </a:spcAft>
              <a:buNone/>
            </a:pPr>
            <a:endParaRPr lang="en-US" dirty="0">
              <a:solidFill>
                <a:schemeClr val="tx2"/>
              </a:solidFill>
            </a:endParaRPr>
          </a:p>
          <a:p>
            <a:pPr marL="0" indent="0" algn="ctr">
              <a:spcBef>
                <a:spcPts val="600"/>
              </a:spcBef>
              <a:spcAft>
                <a:spcPts val="600"/>
              </a:spcAft>
              <a:buNone/>
            </a:pPr>
            <a:r>
              <a:rPr lang="en-US" dirty="0">
                <a:solidFill>
                  <a:schemeClr val="tx2"/>
                </a:solidFill>
              </a:rPr>
              <a:t>https://rb.gy/065hvf</a:t>
            </a:r>
          </a:p>
        </p:txBody>
      </p:sp>
    </p:spTree>
    <p:extLst>
      <p:ext uri="{BB962C8B-B14F-4D97-AF65-F5344CB8AC3E}">
        <p14:creationId xmlns:p14="http://schemas.microsoft.com/office/powerpoint/2010/main" val="3652676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396D-BC17-C085-528D-EBF7D986D767}"/>
              </a:ext>
            </a:extLst>
          </p:cNvPr>
          <p:cNvSpPr>
            <a:spLocks noGrp="1"/>
          </p:cNvSpPr>
          <p:nvPr>
            <p:ph type="title"/>
          </p:nvPr>
        </p:nvSpPr>
        <p:spPr/>
        <p:txBody>
          <a:bodyPr/>
          <a:lstStyle/>
          <a:p>
            <a:r>
              <a:rPr lang="en-US" dirty="0"/>
              <a:t>Grutter and Gratz (2003)</a:t>
            </a:r>
          </a:p>
        </p:txBody>
      </p:sp>
      <p:sp>
        <p:nvSpPr>
          <p:cNvPr id="3" name="Text Placeholder 2">
            <a:extLst>
              <a:ext uri="{FF2B5EF4-FFF2-40B4-BE49-F238E27FC236}">
                <a16:creationId xmlns:a16="http://schemas.microsoft.com/office/drawing/2014/main" id="{5EA23492-103E-0BDB-373D-EAD895D35457}"/>
              </a:ext>
            </a:extLst>
          </p:cNvPr>
          <p:cNvSpPr>
            <a:spLocks noGrp="1"/>
          </p:cNvSpPr>
          <p:nvPr>
            <p:ph type="body" sz="quarter" idx="10"/>
          </p:nvPr>
        </p:nvSpPr>
        <p:spPr>
          <a:xfrm>
            <a:off x="356461" y="1740546"/>
            <a:ext cx="6915440" cy="4408714"/>
          </a:xfrm>
        </p:spPr>
        <p:txBody>
          <a:bodyPr/>
          <a:lstStyle/>
          <a:p>
            <a:pPr marL="0" indent="0">
              <a:buNone/>
            </a:pPr>
            <a:r>
              <a:rPr lang="en-US" dirty="0"/>
              <a:t>In 2003, the United States Supreme Court’s </a:t>
            </a:r>
            <a:r>
              <a:rPr lang="en-US" b="1" dirty="0"/>
              <a:t>Grutter v. Bollinger </a:t>
            </a:r>
            <a:r>
              <a:rPr lang="en-US" dirty="0"/>
              <a:t>and </a:t>
            </a:r>
            <a:r>
              <a:rPr lang="en-US" b="1" dirty="0"/>
              <a:t>Gratz v. Bollinger </a:t>
            </a:r>
            <a:r>
              <a:rPr lang="en-US" dirty="0"/>
              <a:t>decisions </a:t>
            </a:r>
            <a:r>
              <a:rPr lang="en-US" b="0" i="0" dirty="0">
                <a:solidFill>
                  <a:srgbClr val="1E1E1E"/>
                </a:solidFill>
                <a:effectLst/>
                <a:latin typeface="Roboto" panose="02000000000000000000" pitchFamily="2" charset="0"/>
              </a:rPr>
              <a:t>affirmed that the educational benefits of diversity could justify limited race- conscious admissions practices and, as a consequence, generated a renewed focus on both the means and ends associated with higher education’s diversity-related goals.  The Court upheld the University of Michigan’s law school policy but struck down it’s undergraduate admissions policy in these cases.</a:t>
            </a:r>
            <a:endParaRPr lang="en-US" dirty="0"/>
          </a:p>
        </p:txBody>
      </p:sp>
      <p:pic>
        <p:nvPicPr>
          <p:cNvPr id="7" name="Picture 6">
            <a:extLst>
              <a:ext uri="{FF2B5EF4-FFF2-40B4-BE49-F238E27FC236}">
                <a16:creationId xmlns:a16="http://schemas.microsoft.com/office/drawing/2014/main" id="{4127E4F2-E3E6-030E-769D-B0DC335A409F}"/>
              </a:ext>
            </a:extLst>
          </p:cNvPr>
          <p:cNvPicPr>
            <a:picLocks noChangeAspect="1"/>
          </p:cNvPicPr>
          <p:nvPr/>
        </p:nvPicPr>
        <p:blipFill>
          <a:blip r:embed="rId2"/>
          <a:stretch>
            <a:fillRect/>
          </a:stretch>
        </p:blipFill>
        <p:spPr>
          <a:xfrm>
            <a:off x="8546384" y="685800"/>
            <a:ext cx="2734837" cy="2743200"/>
          </a:xfrm>
          <a:prstGeom prst="rect">
            <a:avLst/>
          </a:prstGeom>
        </p:spPr>
      </p:pic>
      <p:sp>
        <p:nvSpPr>
          <p:cNvPr id="8" name="Text Placeholder 2">
            <a:extLst>
              <a:ext uri="{FF2B5EF4-FFF2-40B4-BE49-F238E27FC236}">
                <a16:creationId xmlns:a16="http://schemas.microsoft.com/office/drawing/2014/main" id="{A6A8FD77-ECEC-0292-BC32-517643BDFE17}"/>
              </a:ext>
            </a:extLst>
          </p:cNvPr>
          <p:cNvSpPr txBox="1">
            <a:spLocks/>
          </p:cNvSpPr>
          <p:nvPr/>
        </p:nvSpPr>
        <p:spPr>
          <a:xfrm>
            <a:off x="8526099" y="3505436"/>
            <a:ext cx="2759979" cy="3180499"/>
          </a:xfrm>
          <a:prstGeom prst="rect">
            <a:avLst/>
          </a:prstGeom>
        </p:spPr>
        <p:txBody>
          <a:bodyPr vert="horz" lIns="91440" tIns="45720" rIns="91440" bIns="457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spcBef>
                <a:spcPts val="600"/>
              </a:spcBef>
              <a:spcAft>
                <a:spcPts val="600"/>
              </a:spcAft>
              <a:buNone/>
            </a:pPr>
            <a:r>
              <a:rPr lang="en-US" dirty="0">
                <a:solidFill>
                  <a:schemeClr val="tx2"/>
                </a:solidFill>
              </a:rPr>
              <a:t>When the Supreme Court first ruled on affirmative action</a:t>
            </a:r>
          </a:p>
          <a:p>
            <a:pPr marL="0" indent="0" algn="ctr">
              <a:spcBef>
                <a:spcPts val="600"/>
              </a:spcBef>
              <a:spcAft>
                <a:spcPts val="600"/>
              </a:spcAft>
              <a:buNone/>
            </a:pPr>
            <a:endParaRPr lang="en-US" dirty="0">
              <a:solidFill>
                <a:schemeClr val="tx2"/>
              </a:solidFill>
            </a:endParaRPr>
          </a:p>
          <a:p>
            <a:pPr marL="0" indent="0" algn="ctr">
              <a:spcBef>
                <a:spcPts val="600"/>
              </a:spcBef>
              <a:spcAft>
                <a:spcPts val="600"/>
              </a:spcAft>
              <a:buNone/>
            </a:pPr>
            <a:endParaRPr lang="en-US" dirty="0">
              <a:solidFill>
                <a:schemeClr val="tx2"/>
              </a:solidFill>
            </a:endParaRPr>
          </a:p>
          <a:p>
            <a:pPr marL="0" indent="0" algn="ctr">
              <a:spcBef>
                <a:spcPts val="600"/>
              </a:spcBef>
              <a:spcAft>
                <a:spcPts val="600"/>
              </a:spcAft>
              <a:buNone/>
            </a:pPr>
            <a:endParaRPr lang="en-US" dirty="0">
              <a:solidFill>
                <a:schemeClr val="tx2"/>
              </a:solidFill>
            </a:endParaRPr>
          </a:p>
          <a:p>
            <a:pPr marL="0" indent="0" algn="ctr">
              <a:spcBef>
                <a:spcPts val="600"/>
              </a:spcBef>
              <a:spcAft>
                <a:spcPts val="600"/>
              </a:spcAft>
              <a:buNone/>
            </a:pPr>
            <a:r>
              <a:rPr lang="en-US" dirty="0">
                <a:solidFill>
                  <a:schemeClr val="tx2"/>
                </a:solidFill>
              </a:rPr>
              <a:t>https://rb.gy/yujtpv</a:t>
            </a:r>
          </a:p>
        </p:txBody>
      </p:sp>
    </p:spTree>
    <p:extLst>
      <p:ext uri="{BB962C8B-B14F-4D97-AF65-F5344CB8AC3E}">
        <p14:creationId xmlns:p14="http://schemas.microsoft.com/office/powerpoint/2010/main" val="3478517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396D-BC17-C085-528D-EBF7D986D767}"/>
              </a:ext>
            </a:extLst>
          </p:cNvPr>
          <p:cNvSpPr>
            <a:spLocks noGrp="1"/>
          </p:cNvSpPr>
          <p:nvPr>
            <p:ph type="title"/>
          </p:nvPr>
        </p:nvSpPr>
        <p:spPr/>
        <p:txBody>
          <a:bodyPr/>
          <a:lstStyle/>
          <a:p>
            <a:r>
              <a:rPr lang="en-US" dirty="0"/>
              <a:t>Fisher I and Fisher II (2013, 2016)</a:t>
            </a:r>
          </a:p>
        </p:txBody>
      </p:sp>
      <p:sp>
        <p:nvSpPr>
          <p:cNvPr id="3" name="Text Placeholder 2">
            <a:extLst>
              <a:ext uri="{FF2B5EF4-FFF2-40B4-BE49-F238E27FC236}">
                <a16:creationId xmlns:a16="http://schemas.microsoft.com/office/drawing/2014/main" id="{5EA23492-103E-0BDB-373D-EAD895D35457}"/>
              </a:ext>
            </a:extLst>
          </p:cNvPr>
          <p:cNvSpPr>
            <a:spLocks noGrp="1"/>
          </p:cNvSpPr>
          <p:nvPr>
            <p:ph type="body" sz="quarter" idx="10"/>
          </p:nvPr>
        </p:nvSpPr>
        <p:spPr>
          <a:xfrm>
            <a:off x="356461" y="1740546"/>
            <a:ext cx="6915440" cy="4408714"/>
          </a:xfrm>
        </p:spPr>
        <p:txBody>
          <a:bodyPr/>
          <a:lstStyle/>
          <a:p>
            <a:pPr marL="0" indent="0">
              <a:buNone/>
            </a:pPr>
            <a:r>
              <a:rPr lang="en-US" dirty="0"/>
              <a:t>On June 23, 2016, the U.S. Supreme Court’s second decision in </a:t>
            </a:r>
            <a:r>
              <a:rPr lang="en-US" b="1" dirty="0"/>
              <a:t>Fisher v. University of Texas at Austin </a:t>
            </a:r>
            <a:r>
              <a:rPr lang="en-US" dirty="0"/>
              <a:t>upheld the University of Texas’s race-conscious admissions program under federal law </a:t>
            </a:r>
            <a:r>
              <a:rPr lang="en-US" b="0" i="0" dirty="0">
                <a:solidFill>
                  <a:srgbClr val="1E1E1E"/>
                </a:solidFill>
                <a:effectLst/>
                <a:latin typeface="Roboto" panose="02000000000000000000" pitchFamily="2" charset="0"/>
              </a:rPr>
              <a:t> following a decision that established new requirements regarding race-neutral practices. </a:t>
            </a:r>
            <a:endParaRPr lang="en-US" dirty="0"/>
          </a:p>
        </p:txBody>
      </p:sp>
      <p:pic>
        <p:nvPicPr>
          <p:cNvPr id="5" name="Picture 4">
            <a:extLst>
              <a:ext uri="{FF2B5EF4-FFF2-40B4-BE49-F238E27FC236}">
                <a16:creationId xmlns:a16="http://schemas.microsoft.com/office/drawing/2014/main" id="{A8853D0B-37FC-0A48-844E-7631DDE3B853}"/>
              </a:ext>
            </a:extLst>
          </p:cNvPr>
          <p:cNvPicPr>
            <a:picLocks noChangeAspect="1"/>
          </p:cNvPicPr>
          <p:nvPr/>
        </p:nvPicPr>
        <p:blipFill>
          <a:blip r:embed="rId2"/>
          <a:stretch>
            <a:fillRect/>
          </a:stretch>
        </p:blipFill>
        <p:spPr>
          <a:xfrm>
            <a:off x="9263793" y="538394"/>
            <a:ext cx="1363250" cy="1371600"/>
          </a:xfrm>
          <a:prstGeom prst="rect">
            <a:avLst/>
          </a:prstGeom>
        </p:spPr>
      </p:pic>
      <p:pic>
        <p:nvPicPr>
          <p:cNvPr id="7" name="Picture 6">
            <a:extLst>
              <a:ext uri="{FF2B5EF4-FFF2-40B4-BE49-F238E27FC236}">
                <a16:creationId xmlns:a16="http://schemas.microsoft.com/office/drawing/2014/main" id="{218FE046-13F3-BDF4-B4E1-E4518F22D82B}"/>
              </a:ext>
            </a:extLst>
          </p:cNvPr>
          <p:cNvPicPr>
            <a:picLocks noChangeAspect="1"/>
          </p:cNvPicPr>
          <p:nvPr/>
        </p:nvPicPr>
        <p:blipFill>
          <a:blip r:embed="rId3"/>
          <a:stretch>
            <a:fillRect/>
          </a:stretch>
        </p:blipFill>
        <p:spPr>
          <a:xfrm>
            <a:off x="9257521" y="3696622"/>
            <a:ext cx="1375795" cy="1371600"/>
          </a:xfrm>
          <a:prstGeom prst="rect">
            <a:avLst/>
          </a:prstGeom>
        </p:spPr>
      </p:pic>
      <p:sp>
        <p:nvSpPr>
          <p:cNvPr id="8" name="Text Placeholder 2">
            <a:extLst>
              <a:ext uri="{FF2B5EF4-FFF2-40B4-BE49-F238E27FC236}">
                <a16:creationId xmlns:a16="http://schemas.microsoft.com/office/drawing/2014/main" id="{48182CB7-BF72-CC14-1082-A62D0FC07EA0}"/>
              </a:ext>
            </a:extLst>
          </p:cNvPr>
          <p:cNvSpPr txBox="1">
            <a:spLocks/>
          </p:cNvSpPr>
          <p:nvPr/>
        </p:nvSpPr>
        <p:spPr>
          <a:xfrm>
            <a:off x="8565429" y="1991268"/>
            <a:ext cx="2759979" cy="3180499"/>
          </a:xfrm>
          <a:prstGeom prst="rect">
            <a:avLst/>
          </a:prstGeom>
        </p:spPr>
        <p:txBody>
          <a:bodyPr vert="horz" lIns="91440" tIns="45720" rIns="91440" bIns="457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spcBef>
                <a:spcPts val="600"/>
              </a:spcBef>
              <a:spcAft>
                <a:spcPts val="600"/>
              </a:spcAft>
              <a:buNone/>
            </a:pPr>
            <a:r>
              <a:rPr lang="en-US" dirty="0">
                <a:solidFill>
                  <a:schemeClr val="tx2"/>
                </a:solidFill>
              </a:rPr>
              <a:t>Understanding Fisher v. University of Texas</a:t>
            </a:r>
          </a:p>
          <a:p>
            <a:pPr marL="0" indent="0" algn="ctr">
              <a:spcBef>
                <a:spcPts val="600"/>
              </a:spcBef>
              <a:spcAft>
                <a:spcPts val="600"/>
              </a:spcAft>
              <a:buNone/>
            </a:pPr>
            <a:r>
              <a:rPr lang="en-US" dirty="0">
                <a:solidFill>
                  <a:schemeClr val="tx2"/>
                </a:solidFill>
              </a:rPr>
              <a:t>https://rb.gy/vbofsb</a:t>
            </a:r>
          </a:p>
        </p:txBody>
      </p:sp>
      <p:sp>
        <p:nvSpPr>
          <p:cNvPr id="9" name="Text Placeholder 2">
            <a:extLst>
              <a:ext uri="{FF2B5EF4-FFF2-40B4-BE49-F238E27FC236}">
                <a16:creationId xmlns:a16="http://schemas.microsoft.com/office/drawing/2014/main" id="{6B49A722-325D-8375-73EF-7F6DD8310E15}"/>
              </a:ext>
            </a:extLst>
          </p:cNvPr>
          <p:cNvSpPr txBox="1">
            <a:spLocks/>
          </p:cNvSpPr>
          <p:nvPr/>
        </p:nvSpPr>
        <p:spPr>
          <a:xfrm>
            <a:off x="8565429" y="5068222"/>
            <a:ext cx="2759979" cy="3180499"/>
          </a:xfrm>
          <a:prstGeom prst="rect">
            <a:avLst/>
          </a:prstGeom>
        </p:spPr>
        <p:txBody>
          <a:bodyPr vert="horz" lIns="91440" tIns="45720" rIns="91440" bIns="457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spcBef>
                <a:spcPts val="600"/>
              </a:spcBef>
              <a:spcAft>
                <a:spcPts val="600"/>
              </a:spcAft>
              <a:buNone/>
            </a:pPr>
            <a:r>
              <a:rPr lang="en-US" dirty="0">
                <a:solidFill>
                  <a:schemeClr val="tx2"/>
                </a:solidFill>
              </a:rPr>
              <a:t>Implications from Fisher II</a:t>
            </a:r>
          </a:p>
          <a:p>
            <a:pPr marL="0" indent="0" algn="ctr">
              <a:spcBef>
                <a:spcPts val="600"/>
              </a:spcBef>
              <a:spcAft>
                <a:spcPts val="600"/>
              </a:spcAft>
              <a:buNone/>
            </a:pPr>
            <a:r>
              <a:rPr lang="en-US" dirty="0">
                <a:solidFill>
                  <a:schemeClr val="tx2"/>
                </a:solidFill>
              </a:rPr>
              <a:t>https://rb.gy/4u2bil</a:t>
            </a:r>
          </a:p>
        </p:txBody>
      </p:sp>
    </p:spTree>
    <p:extLst>
      <p:ext uri="{BB962C8B-B14F-4D97-AF65-F5344CB8AC3E}">
        <p14:creationId xmlns:p14="http://schemas.microsoft.com/office/powerpoint/2010/main" val="1868432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396D-BC17-C085-528D-EBF7D986D767}"/>
              </a:ext>
            </a:extLst>
          </p:cNvPr>
          <p:cNvSpPr>
            <a:spLocks noGrp="1"/>
          </p:cNvSpPr>
          <p:nvPr>
            <p:ph type="title"/>
          </p:nvPr>
        </p:nvSpPr>
        <p:spPr/>
        <p:txBody>
          <a:bodyPr/>
          <a:lstStyle/>
          <a:p>
            <a:r>
              <a:rPr lang="en-US" dirty="0"/>
              <a:t>SFFA v. UNC/Harvard (2023)</a:t>
            </a:r>
          </a:p>
        </p:txBody>
      </p:sp>
      <p:sp>
        <p:nvSpPr>
          <p:cNvPr id="3" name="Text Placeholder 2">
            <a:extLst>
              <a:ext uri="{FF2B5EF4-FFF2-40B4-BE49-F238E27FC236}">
                <a16:creationId xmlns:a16="http://schemas.microsoft.com/office/drawing/2014/main" id="{5EA23492-103E-0BDB-373D-EAD895D35457}"/>
              </a:ext>
            </a:extLst>
          </p:cNvPr>
          <p:cNvSpPr>
            <a:spLocks noGrp="1"/>
          </p:cNvSpPr>
          <p:nvPr>
            <p:ph type="body" sz="quarter" idx="10"/>
          </p:nvPr>
        </p:nvSpPr>
        <p:spPr>
          <a:xfrm>
            <a:off x="356461" y="1740546"/>
            <a:ext cx="6915440" cy="4408714"/>
          </a:xfrm>
        </p:spPr>
        <p:txBody>
          <a:bodyPr/>
          <a:lstStyle/>
          <a:p>
            <a:pPr marL="0" indent="0">
              <a:buNone/>
            </a:pPr>
            <a:r>
              <a:rPr lang="en-US" dirty="0"/>
              <a:t>On June 29, 2023, the U.S. Supreme Court issued its decision in the </a:t>
            </a:r>
            <a:r>
              <a:rPr lang="en-US" b="1" dirty="0"/>
              <a:t>Students for Fair Admissions v. Harvard/UNC </a:t>
            </a:r>
            <a:r>
              <a:rPr lang="en-US" b="0" i="0" dirty="0">
                <a:solidFill>
                  <a:srgbClr val="1E1E1E"/>
                </a:solidFill>
                <a:effectLst/>
                <a:latin typeface="Roboto" panose="02000000000000000000" pitchFamily="2" charset="0"/>
              </a:rPr>
              <a:t>cases regarding the universities’ consideration of an applicant’s racial status as one factor among many in undergraduate admissions to advance their interests in promoting the educational benefits of diversity for all students. </a:t>
            </a:r>
          </a:p>
          <a:p>
            <a:pPr marL="0" indent="0">
              <a:buNone/>
            </a:pPr>
            <a:r>
              <a:rPr lang="en-US" b="0" i="0" dirty="0">
                <a:solidFill>
                  <a:srgbClr val="1E1E1E"/>
                </a:solidFill>
                <a:effectLst/>
                <a:latin typeface="Roboto" panose="02000000000000000000" pitchFamily="2" charset="0"/>
              </a:rPr>
              <a:t>In a consolidated opinion, the Court ruled that institutions could no longer consider racial status to advance the educational benefits of diversity as asserted by Harvard and UNC</a:t>
            </a:r>
            <a:r>
              <a:rPr lang="en-US" dirty="0">
                <a:solidFill>
                  <a:srgbClr val="1E1E1E"/>
                </a:solidFill>
                <a:latin typeface="Roboto" panose="02000000000000000000" pitchFamily="2" charset="0"/>
              </a:rPr>
              <a:t>.</a:t>
            </a:r>
            <a:endParaRPr lang="en-US" dirty="0"/>
          </a:p>
        </p:txBody>
      </p:sp>
      <p:pic>
        <p:nvPicPr>
          <p:cNvPr id="5" name="Picture 4">
            <a:extLst>
              <a:ext uri="{FF2B5EF4-FFF2-40B4-BE49-F238E27FC236}">
                <a16:creationId xmlns:a16="http://schemas.microsoft.com/office/drawing/2014/main" id="{F6691A6B-BF46-D2E4-66B7-8EB5FC1E2036}"/>
              </a:ext>
            </a:extLst>
          </p:cNvPr>
          <p:cNvPicPr>
            <a:picLocks noChangeAspect="1"/>
          </p:cNvPicPr>
          <p:nvPr/>
        </p:nvPicPr>
        <p:blipFill>
          <a:blip r:embed="rId2"/>
          <a:stretch>
            <a:fillRect/>
          </a:stretch>
        </p:blipFill>
        <p:spPr>
          <a:xfrm>
            <a:off x="8560978" y="685800"/>
            <a:ext cx="2743200" cy="2743200"/>
          </a:xfrm>
          <a:prstGeom prst="rect">
            <a:avLst/>
          </a:prstGeom>
        </p:spPr>
      </p:pic>
      <p:sp>
        <p:nvSpPr>
          <p:cNvPr id="7" name="Text Placeholder 2">
            <a:extLst>
              <a:ext uri="{FF2B5EF4-FFF2-40B4-BE49-F238E27FC236}">
                <a16:creationId xmlns:a16="http://schemas.microsoft.com/office/drawing/2014/main" id="{8EB42AA5-D72F-9CC1-FF88-92D0BF68BE46}"/>
              </a:ext>
            </a:extLst>
          </p:cNvPr>
          <p:cNvSpPr txBox="1">
            <a:spLocks/>
          </p:cNvSpPr>
          <p:nvPr/>
        </p:nvSpPr>
        <p:spPr>
          <a:xfrm>
            <a:off x="8526099" y="3505436"/>
            <a:ext cx="2759979" cy="4408714"/>
          </a:xfrm>
          <a:prstGeom prst="rect">
            <a:avLst/>
          </a:prstGeom>
        </p:spPr>
        <p:txBody>
          <a:bodyPr vert="horz" lIns="91440" tIns="45720" rIns="91440" bIns="457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spcBef>
                <a:spcPts val="600"/>
              </a:spcBef>
              <a:spcAft>
                <a:spcPts val="600"/>
              </a:spcAft>
              <a:buNone/>
            </a:pPr>
            <a:r>
              <a:rPr lang="en-US" dirty="0">
                <a:solidFill>
                  <a:schemeClr val="tx2"/>
                </a:solidFill>
              </a:rPr>
              <a:t>Preliminary Guidance Regarding the U.S. Supreme Court’s Decision in SFFA v. Harvard and SFFA v. UNC </a:t>
            </a:r>
          </a:p>
          <a:p>
            <a:pPr marL="0" indent="0" algn="ctr">
              <a:spcBef>
                <a:spcPts val="600"/>
              </a:spcBef>
              <a:spcAft>
                <a:spcPts val="600"/>
              </a:spcAft>
              <a:buNone/>
            </a:pPr>
            <a:endParaRPr lang="en-US" dirty="0">
              <a:solidFill>
                <a:schemeClr val="tx2"/>
              </a:solidFill>
            </a:endParaRPr>
          </a:p>
          <a:p>
            <a:pPr marL="0" indent="0" algn="ctr">
              <a:spcBef>
                <a:spcPts val="600"/>
              </a:spcBef>
              <a:spcAft>
                <a:spcPts val="600"/>
              </a:spcAft>
              <a:buNone/>
            </a:pPr>
            <a:r>
              <a:rPr lang="en-US" dirty="0">
                <a:solidFill>
                  <a:schemeClr val="tx2"/>
                </a:solidFill>
              </a:rPr>
              <a:t>https://rb.gy/cixv1c</a:t>
            </a:r>
          </a:p>
        </p:txBody>
      </p:sp>
    </p:spTree>
    <p:extLst>
      <p:ext uri="{BB962C8B-B14F-4D97-AF65-F5344CB8AC3E}">
        <p14:creationId xmlns:p14="http://schemas.microsoft.com/office/powerpoint/2010/main" val="2690768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58B2-EDFF-6476-CE97-10C246A1D5F7}"/>
              </a:ext>
            </a:extLst>
          </p:cNvPr>
          <p:cNvSpPr>
            <a:spLocks noGrp="1"/>
          </p:cNvSpPr>
          <p:nvPr>
            <p:ph type="ctrTitle"/>
          </p:nvPr>
        </p:nvSpPr>
        <p:spPr>
          <a:xfrm>
            <a:off x="1311593" y="2839291"/>
            <a:ext cx="9568813" cy="589709"/>
          </a:xfrm>
        </p:spPr>
        <p:txBody>
          <a:bodyPr/>
          <a:lstStyle/>
          <a:p>
            <a:pPr lvl="0"/>
            <a:r>
              <a:rPr lang="en-US" b="1" i="0" baseline="0" dirty="0"/>
              <a:t>The 2023 SCOTUS Ruling in a Nutshell</a:t>
            </a:r>
            <a:endParaRPr lang="en-US" dirty="0"/>
          </a:p>
        </p:txBody>
      </p:sp>
    </p:spTree>
    <p:extLst>
      <p:ext uri="{BB962C8B-B14F-4D97-AF65-F5344CB8AC3E}">
        <p14:creationId xmlns:p14="http://schemas.microsoft.com/office/powerpoint/2010/main" val="380654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396D-BC17-C085-528D-EBF7D986D767}"/>
              </a:ext>
            </a:extLst>
          </p:cNvPr>
          <p:cNvSpPr>
            <a:spLocks noGrp="1"/>
          </p:cNvSpPr>
          <p:nvPr>
            <p:ph type="title"/>
          </p:nvPr>
        </p:nvSpPr>
        <p:spPr/>
        <p:txBody>
          <a:bodyPr/>
          <a:lstStyle/>
          <a:p>
            <a:r>
              <a:rPr lang="en-US" dirty="0"/>
              <a:t>SCOTUS Ruling: Overview</a:t>
            </a:r>
          </a:p>
        </p:txBody>
      </p:sp>
      <p:sp>
        <p:nvSpPr>
          <p:cNvPr id="3" name="Text Placeholder 2">
            <a:extLst>
              <a:ext uri="{FF2B5EF4-FFF2-40B4-BE49-F238E27FC236}">
                <a16:creationId xmlns:a16="http://schemas.microsoft.com/office/drawing/2014/main" id="{5EA23492-103E-0BDB-373D-EAD895D35457}"/>
              </a:ext>
            </a:extLst>
          </p:cNvPr>
          <p:cNvSpPr>
            <a:spLocks noGrp="1"/>
          </p:cNvSpPr>
          <p:nvPr>
            <p:ph type="body" sz="quarter" idx="10"/>
          </p:nvPr>
        </p:nvSpPr>
        <p:spPr>
          <a:xfrm>
            <a:off x="356461" y="1424904"/>
            <a:ext cx="6915440" cy="4408714"/>
          </a:xfrm>
        </p:spPr>
        <p:txBody>
          <a:bodyPr>
            <a:noAutofit/>
          </a:bodyPr>
          <a:lstStyle/>
          <a:p>
            <a:pPr marL="455081" indent="-285750">
              <a:spcBef>
                <a:spcPts val="600"/>
              </a:spcBef>
              <a:spcAft>
                <a:spcPts val="600"/>
              </a:spcAft>
              <a:buClrTx/>
            </a:pPr>
            <a:r>
              <a:rPr lang="en-US" sz="1400" b="1" dirty="0">
                <a:solidFill>
                  <a:srgbClr val="FF0000"/>
                </a:solidFill>
                <a:effectLst/>
                <a:ea typeface="Times New Roman" panose="02020603050405020304" pitchFamily="18" charset="0"/>
              </a:rPr>
              <a:t>Not Permitted </a:t>
            </a:r>
          </a:p>
          <a:p>
            <a:pPr marL="689340" lvl="1" indent="-228600">
              <a:spcBef>
                <a:spcPts val="600"/>
              </a:spcBef>
              <a:spcAft>
                <a:spcPts val="600"/>
              </a:spcAft>
            </a:pPr>
            <a:r>
              <a:rPr lang="en-US" sz="1400" dirty="0">
                <a:effectLst/>
                <a:ea typeface="Times New Roman" panose="02020603050405020304" pitchFamily="18" charset="0"/>
              </a:rPr>
              <a:t>Racial status cannot be used to advantage or disadvantage a student in the college admissions process.</a:t>
            </a:r>
          </a:p>
          <a:p>
            <a:pPr marL="401471" indent="-228600">
              <a:spcBef>
                <a:spcPts val="600"/>
              </a:spcBef>
              <a:spcAft>
                <a:spcPts val="600"/>
              </a:spcAft>
              <a:buClrTx/>
            </a:pPr>
            <a:r>
              <a:rPr lang="en-US" sz="1400" b="1" dirty="0">
                <a:solidFill>
                  <a:srgbClr val="00B050"/>
                </a:solidFill>
                <a:effectLst/>
                <a:ea typeface="Times New Roman" panose="02020603050405020304" pitchFamily="18" charset="0"/>
              </a:rPr>
              <a:t>Permitted</a:t>
            </a:r>
          </a:p>
          <a:p>
            <a:pPr marL="689340" lvl="1" indent="-228600">
              <a:spcBef>
                <a:spcPts val="600"/>
              </a:spcBef>
              <a:spcAft>
                <a:spcPts val="600"/>
              </a:spcAft>
            </a:pPr>
            <a:r>
              <a:rPr lang="en-US" sz="1400" dirty="0">
                <a:effectLst/>
                <a:ea typeface="Times New Roman" panose="02020603050405020304" pitchFamily="18" charset="0"/>
              </a:rPr>
              <a:t>Institutions have the authority to establish their mission including articulating and pursuing institutional diversity goals.</a:t>
            </a:r>
          </a:p>
          <a:p>
            <a:pPr marL="689340" lvl="1" indent="-228600">
              <a:spcBef>
                <a:spcPts val="600"/>
              </a:spcBef>
              <a:spcAft>
                <a:spcPts val="600"/>
              </a:spcAft>
            </a:pPr>
            <a:r>
              <a:rPr lang="en-US" sz="1400" dirty="0">
                <a:effectLst/>
                <a:ea typeface="Times New Roman" panose="02020603050405020304" pitchFamily="18" charset="0"/>
              </a:rPr>
              <a:t>As stated on </a:t>
            </a:r>
            <a:r>
              <a:rPr lang="en-US" sz="1400" dirty="0">
                <a:effectLst/>
                <a:ea typeface="Times New Roman" panose="02020603050405020304" pitchFamily="18" charset="0"/>
                <a:hlinkClick r:id="rId2"/>
              </a:rPr>
              <a:t>pages 39-40 </a:t>
            </a:r>
            <a:r>
              <a:rPr lang="en-US" sz="1400" dirty="0">
                <a:effectLst/>
                <a:ea typeface="Times New Roman" panose="02020603050405020304" pitchFamily="18" charset="0"/>
              </a:rPr>
              <a:t>in the ruling: </a:t>
            </a:r>
            <a:r>
              <a:rPr lang="en-US" sz="1400" i="1" dirty="0">
                <a:effectLst/>
                <a:ea typeface="Times New Roman" panose="02020603050405020304" pitchFamily="18" charset="0"/>
              </a:rPr>
              <a:t>"Nothing in this opinion should be construed as prohibiting universities from considering an applicant’s discussion of how race affected his or her life, be it through discrimination, inspiration, or otherwise. ... A benefit to a student who overcame racial discrimination, for example, must be tied to that student’s courage and determination. Or a benefit to a student whose heritage or culture motivated him or her to assume a leadership role or attain a particular goal must be tied to that student’s unique ability to contribute to the university. In other words, the student must be treated based on his or her experiences as an individual — not on the basis of race."</a:t>
            </a:r>
          </a:p>
        </p:txBody>
      </p:sp>
      <p:pic>
        <p:nvPicPr>
          <p:cNvPr id="5" name="Picture 4">
            <a:extLst>
              <a:ext uri="{FF2B5EF4-FFF2-40B4-BE49-F238E27FC236}">
                <a16:creationId xmlns:a16="http://schemas.microsoft.com/office/drawing/2014/main" id="{310B5AAA-090E-5067-806A-FD5DDA81C798}"/>
              </a:ext>
            </a:extLst>
          </p:cNvPr>
          <p:cNvPicPr>
            <a:picLocks noChangeAspect="1"/>
          </p:cNvPicPr>
          <p:nvPr/>
        </p:nvPicPr>
        <p:blipFill>
          <a:blip r:embed="rId3"/>
          <a:stretch>
            <a:fillRect/>
          </a:stretch>
        </p:blipFill>
        <p:spPr>
          <a:xfrm>
            <a:off x="8571424" y="685800"/>
            <a:ext cx="2760004" cy="2743200"/>
          </a:xfrm>
          <a:prstGeom prst="rect">
            <a:avLst/>
          </a:prstGeom>
        </p:spPr>
      </p:pic>
      <p:sp>
        <p:nvSpPr>
          <p:cNvPr id="6" name="Text Placeholder 2">
            <a:extLst>
              <a:ext uri="{FF2B5EF4-FFF2-40B4-BE49-F238E27FC236}">
                <a16:creationId xmlns:a16="http://schemas.microsoft.com/office/drawing/2014/main" id="{001A4F23-86A7-4C2F-4144-FCC4E30FDC09}"/>
              </a:ext>
            </a:extLst>
          </p:cNvPr>
          <p:cNvSpPr txBox="1">
            <a:spLocks/>
          </p:cNvSpPr>
          <p:nvPr/>
        </p:nvSpPr>
        <p:spPr>
          <a:xfrm>
            <a:off x="8526099" y="3505436"/>
            <a:ext cx="2759979" cy="4408714"/>
          </a:xfrm>
          <a:prstGeom prst="rect">
            <a:avLst/>
          </a:prstGeom>
        </p:spPr>
        <p:txBody>
          <a:bodyPr vert="horz" lIns="91440" tIns="45720" rIns="91440" bIns="457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spcBef>
                <a:spcPts val="600"/>
              </a:spcBef>
              <a:spcAft>
                <a:spcPts val="600"/>
              </a:spcAft>
              <a:buNone/>
            </a:pPr>
            <a:r>
              <a:rPr lang="en-US" dirty="0">
                <a:solidFill>
                  <a:schemeClr val="tx2"/>
                </a:solidFill>
              </a:rPr>
              <a:t>Supreme Court Ruling Overview</a:t>
            </a:r>
          </a:p>
          <a:p>
            <a:pPr marL="0" indent="0" algn="ctr">
              <a:spcBef>
                <a:spcPts val="600"/>
              </a:spcBef>
              <a:spcAft>
                <a:spcPts val="600"/>
              </a:spcAft>
              <a:buNone/>
            </a:pPr>
            <a:endParaRPr lang="en-US" dirty="0">
              <a:solidFill>
                <a:schemeClr val="tx2"/>
              </a:solidFill>
            </a:endParaRPr>
          </a:p>
          <a:p>
            <a:pPr marL="0" indent="0" algn="ctr">
              <a:spcBef>
                <a:spcPts val="600"/>
              </a:spcBef>
              <a:spcAft>
                <a:spcPts val="600"/>
              </a:spcAft>
              <a:buNone/>
            </a:pPr>
            <a:endParaRPr lang="en-US" dirty="0">
              <a:solidFill>
                <a:schemeClr val="tx2"/>
              </a:solidFill>
            </a:endParaRPr>
          </a:p>
          <a:p>
            <a:pPr marL="0" indent="0" algn="ctr">
              <a:spcBef>
                <a:spcPts val="600"/>
              </a:spcBef>
              <a:spcAft>
                <a:spcPts val="600"/>
              </a:spcAft>
              <a:buNone/>
            </a:pPr>
            <a:endParaRPr lang="en-US" dirty="0">
              <a:solidFill>
                <a:schemeClr val="tx2"/>
              </a:solidFill>
            </a:endParaRPr>
          </a:p>
          <a:p>
            <a:pPr marL="0" indent="0" algn="ctr">
              <a:spcBef>
                <a:spcPts val="600"/>
              </a:spcBef>
              <a:spcAft>
                <a:spcPts val="600"/>
              </a:spcAft>
              <a:buNone/>
            </a:pPr>
            <a:r>
              <a:rPr lang="en-US" dirty="0">
                <a:solidFill>
                  <a:schemeClr val="tx2"/>
                </a:solidFill>
              </a:rPr>
              <a:t>tinyurl.com/4hrmz5f6</a:t>
            </a:r>
          </a:p>
        </p:txBody>
      </p:sp>
    </p:spTree>
    <p:extLst>
      <p:ext uri="{BB962C8B-B14F-4D97-AF65-F5344CB8AC3E}">
        <p14:creationId xmlns:p14="http://schemas.microsoft.com/office/powerpoint/2010/main" val="194631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95DD01-6F54-5219-A444-6AF271769086}"/>
              </a:ext>
            </a:extLst>
          </p:cNvPr>
          <p:cNvSpPr>
            <a:spLocks noGrp="1"/>
          </p:cNvSpPr>
          <p:nvPr>
            <p:ph type="ctrTitle"/>
          </p:nvPr>
        </p:nvSpPr>
        <p:spPr>
          <a:xfrm>
            <a:off x="2494600" y="3219583"/>
            <a:ext cx="7202800" cy="589709"/>
          </a:xfrm>
        </p:spPr>
        <p:txBody>
          <a:bodyPr/>
          <a:lstStyle/>
          <a:p>
            <a:r>
              <a:rPr lang="en-US" dirty="0"/>
              <a:t>Additional Ruling Guidance and Insight</a:t>
            </a:r>
            <a:br>
              <a:rPr lang="en-US" dirty="0"/>
            </a:br>
            <a:endParaRPr lang="en-US" dirty="0"/>
          </a:p>
        </p:txBody>
      </p:sp>
    </p:spTree>
    <p:extLst>
      <p:ext uri="{BB962C8B-B14F-4D97-AF65-F5344CB8AC3E}">
        <p14:creationId xmlns:p14="http://schemas.microsoft.com/office/powerpoint/2010/main" val="1705857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D5DD7-C42E-C6FB-0F8C-3EFD7E1A3629}"/>
              </a:ext>
            </a:extLst>
          </p:cNvPr>
          <p:cNvSpPr>
            <a:spLocks noGrp="1"/>
          </p:cNvSpPr>
          <p:nvPr>
            <p:ph type="title"/>
          </p:nvPr>
        </p:nvSpPr>
        <p:spPr/>
        <p:txBody>
          <a:bodyPr/>
          <a:lstStyle/>
          <a:p>
            <a:r>
              <a:rPr lang="en-US" dirty="0"/>
              <a:t>How does the ruling impact Native college applicants?</a:t>
            </a:r>
          </a:p>
        </p:txBody>
      </p:sp>
      <p:sp>
        <p:nvSpPr>
          <p:cNvPr id="6" name="Text Placeholder 5">
            <a:extLst>
              <a:ext uri="{FF2B5EF4-FFF2-40B4-BE49-F238E27FC236}">
                <a16:creationId xmlns:a16="http://schemas.microsoft.com/office/drawing/2014/main" id="{DF69921D-410B-E020-61D4-73C692300709}"/>
              </a:ext>
            </a:extLst>
          </p:cNvPr>
          <p:cNvSpPr>
            <a:spLocks noGrp="1"/>
          </p:cNvSpPr>
          <p:nvPr>
            <p:ph type="body" sz="quarter" idx="10"/>
          </p:nvPr>
        </p:nvSpPr>
        <p:spPr>
          <a:xfrm>
            <a:off x="356461" y="1350021"/>
            <a:ext cx="11459786" cy="4408714"/>
          </a:xfrm>
        </p:spPr>
        <p:txBody>
          <a:bodyPr/>
          <a:lstStyle/>
          <a:p>
            <a:r>
              <a:rPr lang="en-US" sz="1800" b="1" dirty="0">
                <a:solidFill>
                  <a:schemeClr val="accent3"/>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Questions and Answers Regarding the Supreme Court’s Decision</a:t>
            </a:r>
            <a:r>
              <a:rPr lang="en-US" sz="1800" b="1" dirty="0">
                <a:solidFill>
                  <a:schemeClr val="accent3"/>
                </a:solidFill>
                <a:effectLst/>
                <a:ea typeface="Times New Roman" panose="02020603050405020304" pitchFamily="18" charset="0"/>
              </a:rPr>
              <a:t> [DOJ/DOE Resource]</a:t>
            </a:r>
            <a:r>
              <a:rPr lang="en-US" sz="1800" dirty="0">
                <a:effectLst/>
                <a:ea typeface="Times New Roman" panose="02020603050405020304" pitchFamily="18" charset="0"/>
              </a:rPr>
              <a:t>: “As part of their holistic review, institutions may also continue to consider a wide range of factors that shape an applicant’s lived experiences. These factors include but are not limited to financial means and broader socioeconomic status; whether the applicant lives in a city, suburb, or rural area; information about the applicant’s neighborhood and high school; whether the applicant is a citizen or member of a Tribal Nation; family background; parental education level; experiences of adversity, including discrimination; participation in service or community organizations; and whether the applicant speaks more than one language.”</a:t>
            </a:r>
          </a:p>
          <a:p>
            <a:r>
              <a:rPr lang="en-US" sz="1800" dirty="0">
                <a:effectLst/>
                <a:ea typeface="Times New Roman" panose="02020603050405020304" pitchFamily="18" charset="0"/>
              </a:rPr>
              <a:t>Consider watching/listening to the following clips from the </a:t>
            </a:r>
            <a:r>
              <a:rPr lang="en-US" sz="1800" b="1" dirty="0">
                <a:solidFill>
                  <a:schemeClr val="accent3"/>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SCOTUS colloquia session </a:t>
            </a:r>
            <a:r>
              <a:rPr lang="en-US" sz="1800" dirty="0">
                <a:effectLst/>
                <a:ea typeface="Times New Roman" panose="02020603050405020304" pitchFamily="18" charset="0"/>
              </a:rPr>
              <a:t>at College Board’s Forum in November 2023</a:t>
            </a:r>
            <a:r>
              <a:rPr lang="en-US" sz="1800" dirty="0">
                <a:ea typeface="Times New Roman" panose="02020603050405020304" pitchFamily="18" charset="0"/>
              </a:rPr>
              <a:t>:</a:t>
            </a:r>
            <a:endParaRPr lang="en-US" sz="1800" dirty="0">
              <a:effectLst/>
              <a:ea typeface="Times New Roman" panose="02020603050405020304" pitchFamily="18" charset="0"/>
            </a:endParaRPr>
          </a:p>
          <a:p>
            <a:pPr lvl="1"/>
            <a:r>
              <a:rPr lang="en-US" sz="1610" dirty="0">
                <a:effectLst/>
                <a:ea typeface="Times New Roman" panose="02020603050405020304" pitchFamily="18" charset="0"/>
              </a:rPr>
              <a:t>3:20–11:49 (Bottom line/myths about the ruling)</a:t>
            </a:r>
          </a:p>
          <a:p>
            <a:pPr lvl="1"/>
            <a:r>
              <a:rPr lang="en-US" sz="1610" dirty="0">
                <a:effectLst/>
                <a:ea typeface="Times New Roman" panose="02020603050405020304" pitchFamily="18" charset="0"/>
              </a:rPr>
              <a:t>11:50–14:01(Advice for K–12 counselors about the ruling)</a:t>
            </a:r>
          </a:p>
          <a:p>
            <a:pPr lvl="1"/>
            <a:r>
              <a:rPr lang="en-US" sz="1610" dirty="0">
                <a:effectLst/>
                <a:ea typeface="Times New Roman" panose="02020603050405020304" pitchFamily="18" charset="0"/>
              </a:rPr>
              <a:t>18:20–20:18 (Implications of the ruling on institutional goals and values)</a:t>
            </a:r>
          </a:p>
          <a:p>
            <a:pPr lvl="1"/>
            <a:r>
              <a:rPr lang="en-US" sz="1610" dirty="0">
                <a:effectLst/>
                <a:ea typeface="Times New Roman" panose="02020603050405020304" pitchFamily="18" charset="0"/>
              </a:rPr>
              <a:t>20:21–22:11 (Implications of the ruling on recruitment and outreach)</a:t>
            </a:r>
          </a:p>
          <a:p>
            <a:pPr lvl="1"/>
            <a:r>
              <a:rPr lang="en-US" sz="1610" dirty="0">
                <a:effectLst/>
                <a:ea typeface="Times New Roman" panose="02020603050405020304" pitchFamily="18" charset="0"/>
              </a:rPr>
              <a:t>22:12–25:39 (Marathon, not a sprint)</a:t>
            </a:r>
          </a:p>
          <a:p>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7" name="Online Media 6" title="Race in Admission: Examining the Supreme Court's Decision">
            <a:hlinkClick r:id="" action="ppaction://media"/>
            <a:extLst>
              <a:ext uri="{FF2B5EF4-FFF2-40B4-BE49-F238E27FC236}">
                <a16:creationId xmlns:a16="http://schemas.microsoft.com/office/drawing/2014/main" id="{E2C369E2-B013-4FC1-C82A-99E23A18A01E}"/>
              </a:ext>
            </a:extLst>
          </p:cNvPr>
          <p:cNvPicPr>
            <a:picLocks noRot="1" noChangeAspect="1"/>
          </p:cNvPicPr>
          <p:nvPr>
            <a:videoFile r:link="rId1"/>
          </p:nvPr>
        </p:nvPicPr>
        <p:blipFill>
          <a:blip r:embed="rId5"/>
          <a:stretch>
            <a:fillRect/>
          </a:stretch>
        </p:blipFill>
        <p:spPr>
          <a:xfrm>
            <a:off x="7844558" y="3829050"/>
            <a:ext cx="3971689" cy="2244010"/>
          </a:xfrm>
          <a:prstGeom prst="rect">
            <a:avLst/>
          </a:prstGeom>
        </p:spPr>
      </p:pic>
    </p:spTree>
    <p:extLst>
      <p:ext uri="{BB962C8B-B14F-4D97-AF65-F5344CB8AC3E}">
        <p14:creationId xmlns:p14="http://schemas.microsoft.com/office/powerpoint/2010/main" val="8190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1A8BE8-53A1-C873-21A3-E44609EDEE51}"/>
              </a:ext>
            </a:extLst>
          </p:cNvPr>
          <p:cNvSpPr/>
          <p:nvPr/>
        </p:nvSpPr>
        <p:spPr>
          <a:xfrm>
            <a:off x="8277225" y="1224643"/>
            <a:ext cx="2924175" cy="42490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1600" dirty="0">
              <a:solidFill>
                <a:schemeClr val="tx2"/>
              </a:solidFill>
              <a:latin typeface="+mj-lt"/>
            </a:endParaRPr>
          </a:p>
          <a:p>
            <a:pPr algn="ctr"/>
            <a:endParaRPr lang="en-US" sz="1600" dirty="0">
              <a:solidFill>
                <a:schemeClr val="tx2"/>
              </a:solidFill>
              <a:latin typeface="+mj-lt"/>
            </a:endParaRPr>
          </a:p>
          <a:p>
            <a:pPr algn="ctr"/>
            <a:endParaRPr lang="en-US" sz="1600" dirty="0">
              <a:solidFill>
                <a:schemeClr val="tx2"/>
              </a:solidFill>
              <a:latin typeface="+mj-lt"/>
            </a:endParaRPr>
          </a:p>
          <a:p>
            <a:pPr algn="ctr"/>
            <a:endParaRPr lang="en-US" sz="1600" dirty="0">
              <a:solidFill>
                <a:schemeClr val="tx2"/>
              </a:solidFill>
              <a:latin typeface="+mj-lt"/>
            </a:endParaRPr>
          </a:p>
          <a:p>
            <a:pPr algn="ctr"/>
            <a:endParaRPr lang="en-US" sz="1600" dirty="0">
              <a:solidFill>
                <a:schemeClr val="tx2"/>
              </a:solidFill>
              <a:latin typeface="+mj-lt"/>
            </a:endParaRPr>
          </a:p>
          <a:p>
            <a:pPr algn="ctr"/>
            <a:endParaRPr lang="en-US" sz="1600" dirty="0">
              <a:solidFill>
                <a:schemeClr val="tx2"/>
              </a:solidFill>
              <a:latin typeface="+mj-lt"/>
            </a:endParaRPr>
          </a:p>
          <a:p>
            <a:pPr algn="ctr"/>
            <a:endParaRPr lang="en-US" sz="1600" dirty="0">
              <a:solidFill>
                <a:schemeClr val="tx2"/>
              </a:solidFill>
              <a:latin typeface="+mj-lt"/>
            </a:endParaRPr>
          </a:p>
          <a:p>
            <a:pPr algn="ctr"/>
            <a:endParaRPr lang="en-US" sz="1600" dirty="0">
              <a:solidFill>
                <a:schemeClr val="tx2"/>
              </a:solidFill>
              <a:latin typeface="+mj-lt"/>
            </a:endParaRPr>
          </a:p>
          <a:p>
            <a:pPr algn="ctr"/>
            <a:endParaRPr lang="en-US" sz="1600" dirty="0">
              <a:solidFill>
                <a:schemeClr val="tx2"/>
              </a:solidFill>
              <a:latin typeface="+mj-lt"/>
            </a:endParaRPr>
          </a:p>
          <a:p>
            <a:pPr algn="ctr"/>
            <a:r>
              <a:rPr lang="en-US" dirty="0">
                <a:solidFill>
                  <a:schemeClr val="tx2"/>
                </a:solidFill>
                <a:latin typeface="+mj-lt"/>
              </a:rPr>
              <a:t>Access this </a:t>
            </a:r>
          </a:p>
          <a:p>
            <a:pPr algn="ctr"/>
            <a:r>
              <a:rPr lang="en-US" dirty="0">
                <a:solidFill>
                  <a:schemeClr val="tx2"/>
                </a:solidFill>
                <a:latin typeface="+mj-lt"/>
              </a:rPr>
              <a:t>toolkit virtually</a:t>
            </a:r>
          </a:p>
        </p:txBody>
      </p:sp>
      <p:sp>
        <p:nvSpPr>
          <p:cNvPr id="7" name="Title 6">
            <a:extLst>
              <a:ext uri="{FF2B5EF4-FFF2-40B4-BE49-F238E27FC236}">
                <a16:creationId xmlns:a16="http://schemas.microsoft.com/office/drawing/2014/main" id="{69AD3B3E-311A-F6A6-252A-9E6433DEA46E}"/>
              </a:ext>
            </a:extLst>
          </p:cNvPr>
          <p:cNvSpPr>
            <a:spLocks noGrp="1"/>
          </p:cNvSpPr>
          <p:nvPr>
            <p:ph type="title"/>
          </p:nvPr>
        </p:nvSpPr>
        <p:spPr/>
        <p:txBody>
          <a:bodyPr/>
          <a:lstStyle/>
          <a:p>
            <a:r>
              <a:rPr lang="en-US" dirty="0"/>
              <a:t>Summary</a:t>
            </a:r>
          </a:p>
        </p:txBody>
      </p:sp>
      <p:sp>
        <p:nvSpPr>
          <p:cNvPr id="6" name="Text Placeholder 5">
            <a:extLst>
              <a:ext uri="{FF2B5EF4-FFF2-40B4-BE49-F238E27FC236}">
                <a16:creationId xmlns:a16="http://schemas.microsoft.com/office/drawing/2014/main" id="{CAC04468-6C65-C8B9-24B6-1209029E29D5}"/>
              </a:ext>
            </a:extLst>
          </p:cNvPr>
          <p:cNvSpPr>
            <a:spLocks noGrp="1"/>
          </p:cNvSpPr>
          <p:nvPr>
            <p:ph type="body" sz="quarter" idx="10"/>
          </p:nvPr>
        </p:nvSpPr>
        <p:spPr>
          <a:xfrm>
            <a:off x="356461" y="1224643"/>
            <a:ext cx="7492139" cy="4408714"/>
          </a:xfrm>
        </p:spPr>
        <p:txBody>
          <a:bodyPr anchor="t">
            <a:normAutofit/>
          </a:bodyPr>
          <a:lstStyle/>
          <a:p>
            <a:pPr marL="0" indent="0">
              <a:lnSpc>
                <a:spcPct val="90000"/>
              </a:lnSpc>
              <a:buNone/>
            </a:pPr>
            <a:r>
              <a:rPr lang="en-US" sz="2000" b="0" i="0" dirty="0">
                <a:effectLst/>
                <a:highlight>
                  <a:srgbClr val="FFFFFF"/>
                </a:highlight>
              </a:rPr>
              <a:t>Following the 2023 SCOTUS ruling, which prohibits considering racial status in the admissions process to advance diversity goals like those Harvard and UNC asserted, College Board’s Access and Diversity Collaborative (ADC) highlighted the need for new resources to support admissions staff training.</a:t>
            </a:r>
          </a:p>
          <a:p>
            <a:pPr marL="0" indent="0">
              <a:lnSpc>
                <a:spcPct val="90000"/>
              </a:lnSpc>
              <a:buNone/>
            </a:pPr>
            <a:r>
              <a:rPr lang="en-US" sz="2000" dirty="0">
                <a:highlight>
                  <a:srgbClr val="FFFFFF"/>
                </a:highlight>
              </a:rPr>
              <a:t>Eleven ADC sponsor institutions shared their current training practices, and </a:t>
            </a:r>
            <a:r>
              <a:rPr lang="en-US" sz="2000" b="1" dirty="0">
                <a:highlight>
                  <a:srgbClr val="FFFFFF"/>
                </a:highlight>
              </a:rPr>
              <a:t>we have distilled the key insights into a practical, action-oriented summary of effective practices</a:t>
            </a:r>
            <a:r>
              <a:rPr lang="en-US" sz="2000" dirty="0">
                <a:highlight>
                  <a:srgbClr val="FFFFFF"/>
                </a:highlight>
              </a:rPr>
              <a:t>.</a:t>
            </a:r>
          </a:p>
        </p:txBody>
      </p:sp>
      <p:pic>
        <p:nvPicPr>
          <p:cNvPr id="3" name="Picture 2">
            <a:extLst>
              <a:ext uri="{FF2B5EF4-FFF2-40B4-BE49-F238E27FC236}">
                <a16:creationId xmlns:a16="http://schemas.microsoft.com/office/drawing/2014/main" id="{A846034D-4E72-AFD3-5F4B-8C15069BC7AE}"/>
              </a:ext>
            </a:extLst>
          </p:cNvPr>
          <p:cNvPicPr>
            <a:picLocks noChangeAspect="1"/>
          </p:cNvPicPr>
          <p:nvPr/>
        </p:nvPicPr>
        <p:blipFill>
          <a:blip r:embed="rId2"/>
          <a:stretch>
            <a:fillRect/>
          </a:stretch>
        </p:blipFill>
        <p:spPr>
          <a:xfrm>
            <a:off x="8596312" y="1539899"/>
            <a:ext cx="2286000" cy="2305050"/>
          </a:xfrm>
          <a:prstGeom prst="rect">
            <a:avLst/>
          </a:prstGeom>
        </p:spPr>
      </p:pic>
    </p:spTree>
    <p:extLst>
      <p:ext uri="{BB962C8B-B14F-4D97-AF65-F5344CB8AC3E}">
        <p14:creationId xmlns:p14="http://schemas.microsoft.com/office/powerpoint/2010/main" val="2416591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AF-AFA8-7D7B-85D3-08E72BEBDE39}"/>
              </a:ext>
            </a:extLst>
          </p:cNvPr>
          <p:cNvSpPr>
            <a:spLocks noGrp="1"/>
          </p:cNvSpPr>
          <p:nvPr>
            <p:ph type="title"/>
          </p:nvPr>
        </p:nvSpPr>
        <p:spPr>
          <a:xfrm>
            <a:off x="356461" y="538394"/>
            <a:ext cx="6915440" cy="413175"/>
          </a:xfrm>
        </p:spPr>
        <p:txBody>
          <a:bodyPr vert="horz" wrap="square" lIns="0" tIns="0" rIns="72000" bIns="0" numCol="1" anchor="t" anchorCtr="0" compatLnSpc="1">
            <a:prstTxWarp prst="textNoShape">
              <a:avLst/>
            </a:prstTxWarp>
            <a:normAutofit/>
          </a:bodyPr>
          <a:lstStyle/>
          <a:p>
            <a:pPr>
              <a:lnSpc>
                <a:spcPct val="90000"/>
              </a:lnSpc>
            </a:pPr>
            <a:r>
              <a:rPr lang="en-US" sz="3000" noProof="1"/>
              <a:t>Reflection Questions</a:t>
            </a:r>
          </a:p>
        </p:txBody>
      </p:sp>
      <p:sp>
        <p:nvSpPr>
          <p:cNvPr id="5" name="Rectangle 4">
            <a:extLst>
              <a:ext uri="{FF2B5EF4-FFF2-40B4-BE49-F238E27FC236}">
                <a16:creationId xmlns:a16="http://schemas.microsoft.com/office/drawing/2014/main" id="{5BB2B946-F6E7-6061-1459-DC4D3F52CDC9}"/>
              </a:ext>
            </a:extLst>
          </p:cNvPr>
          <p:cNvSpPr/>
          <p:nvPr/>
        </p:nvSpPr>
        <p:spPr>
          <a:xfrm>
            <a:off x="356461" y="1307690"/>
            <a:ext cx="6511064" cy="4841570"/>
          </a:xfrm>
          <a:prstGeom prst="rect">
            <a:avLst/>
          </a:prstGeom>
        </p:spPr>
        <p:txBody>
          <a:bodyPr vert="horz" lIns="91440" tIns="45720" rIns="91440" bIns="45720" rtlCol="0" anchor="t" anchorCtr="0">
            <a:normAutofit/>
          </a:bodyPr>
          <a:lstStyle/>
          <a:p>
            <a:pPr marL="257727" lvl="0" indent="-257727" defTabSz="931433" fontAlgn="base">
              <a:spcBef>
                <a:spcPct val="40000"/>
              </a:spcBef>
              <a:spcAft>
                <a:spcPct val="0"/>
              </a:spcAft>
              <a:buClr>
                <a:schemeClr val="accent3"/>
              </a:buClr>
              <a:buSzPct val="80000"/>
              <a:buFont typeface="Verdana" pitchFamily="34" charset="0"/>
              <a:buChar char="•"/>
            </a:pPr>
            <a:r>
              <a:rPr kumimoji="0" lang="en-US" altLang="zh-CN" sz="2000" b="0" i="0" u="none" strike="noStrike" cap="none" spc="0" normalizeH="0" baseline="0" noProof="1">
                <a:ln>
                  <a:noFill/>
                </a:ln>
                <a:effectLst/>
                <a:uLnTx/>
                <a:uFillTx/>
              </a:rPr>
              <a:t>How is your institution communicating with and educating K–12 counselors about supporting their students in the admissions process in this new legal framework?</a:t>
            </a:r>
          </a:p>
          <a:p>
            <a:pPr marL="257727" lvl="0" indent="-257727" defTabSz="931433" fontAlgn="base">
              <a:spcBef>
                <a:spcPct val="40000"/>
              </a:spcBef>
              <a:spcAft>
                <a:spcPct val="0"/>
              </a:spcAft>
              <a:buClr>
                <a:schemeClr val="accent3"/>
              </a:buClr>
              <a:buSzPct val="80000"/>
              <a:buFont typeface="Verdana" pitchFamily="34" charset="0"/>
              <a:buChar char="•"/>
            </a:pPr>
            <a:r>
              <a:rPr kumimoji="0" lang="en-US" altLang="zh-CN" sz="2000" b="0" i="0" u="none" strike="noStrike" cap="none" spc="0" normalizeH="0" baseline="0" noProof="1">
                <a:ln>
                  <a:noFill/>
                </a:ln>
                <a:effectLst/>
                <a:uLnTx/>
                <a:uFillTx/>
              </a:rPr>
              <a:t>Are you shifting your recruitment and outreach efforts to expand your student pipeline at the top? If so, what strategies may work best for your institution?</a:t>
            </a:r>
          </a:p>
          <a:p>
            <a:pPr marL="257727" lvl="0" indent="-257727" defTabSz="931433" fontAlgn="base">
              <a:spcBef>
                <a:spcPct val="40000"/>
              </a:spcBef>
              <a:spcAft>
                <a:spcPct val="0"/>
              </a:spcAft>
              <a:buClr>
                <a:schemeClr val="accent3"/>
              </a:buClr>
              <a:buSzPct val="80000"/>
              <a:buFont typeface="Verdana" pitchFamily="34" charset="0"/>
              <a:buChar char="•"/>
            </a:pPr>
            <a:r>
              <a:rPr kumimoji="0" lang="en-US" altLang="zh-CN" sz="2000" b="0" i="0" u="none" strike="noStrike" cap="none" spc="0" normalizeH="0" baseline="0" noProof="1">
                <a:ln>
                  <a:noFill/>
                </a:ln>
                <a:effectLst/>
                <a:uLnTx/>
                <a:uFillTx/>
              </a:rPr>
              <a:t>What steps is your institution taking toward long-term strategic responses to the ruling? </a:t>
            </a:r>
          </a:p>
        </p:txBody>
      </p:sp>
    </p:spTree>
    <p:extLst>
      <p:ext uri="{BB962C8B-B14F-4D97-AF65-F5344CB8AC3E}">
        <p14:creationId xmlns:p14="http://schemas.microsoft.com/office/powerpoint/2010/main" val="16325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95DD01-6F54-5219-A444-6AF271769086}"/>
              </a:ext>
            </a:extLst>
          </p:cNvPr>
          <p:cNvSpPr>
            <a:spLocks noGrp="1"/>
          </p:cNvSpPr>
          <p:nvPr>
            <p:ph type="ctrTitle"/>
          </p:nvPr>
        </p:nvSpPr>
        <p:spPr>
          <a:xfrm>
            <a:off x="2494600" y="3219583"/>
            <a:ext cx="7202800" cy="589709"/>
          </a:xfrm>
        </p:spPr>
        <p:txBody>
          <a:bodyPr/>
          <a:lstStyle/>
          <a:p>
            <a:r>
              <a:rPr lang="en-US" dirty="0"/>
              <a:t>Resources to Inform Next Steps</a:t>
            </a:r>
          </a:p>
        </p:txBody>
      </p:sp>
    </p:spTree>
    <p:extLst>
      <p:ext uri="{BB962C8B-B14F-4D97-AF65-F5344CB8AC3E}">
        <p14:creationId xmlns:p14="http://schemas.microsoft.com/office/powerpoint/2010/main" val="828727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53E9-B774-E577-B1E8-EB38E4882039}"/>
              </a:ext>
            </a:extLst>
          </p:cNvPr>
          <p:cNvSpPr>
            <a:spLocks noGrp="1"/>
          </p:cNvSpPr>
          <p:nvPr>
            <p:ph type="title"/>
          </p:nvPr>
        </p:nvSpPr>
        <p:spPr/>
        <p:txBody>
          <a:bodyPr/>
          <a:lstStyle/>
          <a:p>
            <a:r>
              <a:rPr lang="en-US" dirty="0"/>
              <a:t>Race and College Admissions: What’s Next? (March 2024)</a:t>
            </a:r>
          </a:p>
        </p:txBody>
      </p:sp>
      <p:sp>
        <p:nvSpPr>
          <p:cNvPr id="3" name="Text Placeholder 2">
            <a:extLst>
              <a:ext uri="{FF2B5EF4-FFF2-40B4-BE49-F238E27FC236}">
                <a16:creationId xmlns:a16="http://schemas.microsoft.com/office/drawing/2014/main" id="{7870EB65-D6F7-D065-02A9-FB9AAA355A3A}"/>
              </a:ext>
            </a:extLst>
          </p:cNvPr>
          <p:cNvSpPr>
            <a:spLocks noGrp="1"/>
          </p:cNvSpPr>
          <p:nvPr>
            <p:ph type="body" sz="quarter" idx="10"/>
          </p:nvPr>
        </p:nvSpPr>
        <p:spPr>
          <a:xfrm>
            <a:off x="356461" y="1326315"/>
            <a:ext cx="10902089" cy="4408714"/>
          </a:xfrm>
        </p:spPr>
        <p:txBody>
          <a:bodyPr/>
          <a:lstStyle/>
          <a:p>
            <a:pPr marL="0" indent="0">
              <a:buNone/>
            </a:pPr>
            <a:r>
              <a:rPr lang="en-US" dirty="0"/>
              <a:t>This </a:t>
            </a:r>
            <a:r>
              <a:rPr lang="en-US" b="1" dirty="0">
                <a:solidFill>
                  <a:schemeClr val="accent3"/>
                </a:solidFill>
                <a:hlinkClick r:id="rId2">
                  <a:extLst>
                    <a:ext uri="{A12FA001-AC4F-418D-AE19-62706E023703}">
                      <ahyp:hlinkClr xmlns:ahyp="http://schemas.microsoft.com/office/drawing/2018/hyperlinkcolor" val="tx"/>
                    </a:ext>
                  </a:extLst>
                </a:hlinkClick>
              </a:rPr>
              <a:t>webinar</a:t>
            </a:r>
            <a:r>
              <a:rPr lang="en-US" dirty="0"/>
              <a:t> explores how institutions can navigate the new legal landscape while operating within the confines of the law. Important questions remain at this pivotal juncture regarding emerging lessons learned and plans for ongoing public and student engagement, particularly concerning the release of new enrollment data. The webinar also offers reflections on emerging trend and implementation insights; strategy recommendations for public engagement in responding to 2024 enrollment data; and an overview of emerging second-generation legal issues and new cases on the horizon that will likely affect the evolving legal landscape of race and college admissions.</a:t>
            </a:r>
          </a:p>
          <a:p>
            <a:pPr marL="0" indent="0">
              <a:buNone/>
            </a:pPr>
            <a:endParaRPr lang="en-US" sz="1800" dirty="0"/>
          </a:p>
          <a:p>
            <a:pPr lvl="1"/>
            <a:r>
              <a:rPr lang="en-US" sz="1600" dirty="0"/>
              <a:t>Slide 8: Key issues in enrollment</a:t>
            </a:r>
          </a:p>
          <a:p>
            <a:pPr lvl="1"/>
            <a:r>
              <a:rPr lang="en-US" sz="1600" dirty="0"/>
              <a:t>Slides 9–13: ADC SCOTUS survey results</a:t>
            </a:r>
          </a:p>
          <a:p>
            <a:pPr lvl="1"/>
            <a:r>
              <a:rPr lang="en-US" sz="1600" dirty="0"/>
              <a:t>Slide 17: Core values and strategic framing</a:t>
            </a:r>
          </a:p>
          <a:p>
            <a:pPr lvl="1"/>
            <a:r>
              <a:rPr lang="en-US" sz="1600" dirty="0"/>
              <a:t>Slide 19: Release of demographic data</a:t>
            </a:r>
          </a:p>
          <a:p>
            <a:pPr lvl="1"/>
            <a:r>
              <a:rPr lang="en-US" sz="1600" dirty="0"/>
              <a:t>Slide 24: Race neutrality and the law</a:t>
            </a:r>
          </a:p>
          <a:p>
            <a:endParaRPr lang="en-US" dirty="0"/>
          </a:p>
        </p:txBody>
      </p:sp>
      <p:pic>
        <p:nvPicPr>
          <p:cNvPr id="6" name="Picture 5">
            <a:extLst>
              <a:ext uri="{FF2B5EF4-FFF2-40B4-BE49-F238E27FC236}">
                <a16:creationId xmlns:a16="http://schemas.microsoft.com/office/drawing/2014/main" id="{AE9DB864-872C-6CAB-F208-046B6095A937}"/>
              </a:ext>
            </a:extLst>
          </p:cNvPr>
          <p:cNvPicPr>
            <a:picLocks noChangeAspect="1"/>
          </p:cNvPicPr>
          <p:nvPr/>
        </p:nvPicPr>
        <p:blipFill>
          <a:blip r:embed="rId3"/>
          <a:stretch>
            <a:fillRect/>
          </a:stretch>
        </p:blipFill>
        <p:spPr>
          <a:xfrm>
            <a:off x="6419850" y="3873910"/>
            <a:ext cx="1823215" cy="1828800"/>
          </a:xfrm>
          <a:prstGeom prst="rect">
            <a:avLst/>
          </a:prstGeom>
        </p:spPr>
      </p:pic>
      <p:pic>
        <p:nvPicPr>
          <p:cNvPr id="8" name="Picture 7">
            <a:extLst>
              <a:ext uri="{FF2B5EF4-FFF2-40B4-BE49-F238E27FC236}">
                <a16:creationId xmlns:a16="http://schemas.microsoft.com/office/drawing/2014/main" id="{B961175F-0020-0BF7-4D9F-08EFC6767ACF}"/>
              </a:ext>
            </a:extLst>
          </p:cNvPr>
          <p:cNvPicPr>
            <a:picLocks noChangeAspect="1"/>
          </p:cNvPicPr>
          <p:nvPr/>
        </p:nvPicPr>
        <p:blipFill>
          <a:blip r:embed="rId4"/>
          <a:stretch>
            <a:fillRect/>
          </a:stretch>
        </p:blipFill>
        <p:spPr>
          <a:xfrm>
            <a:off x="8890357" y="3873910"/>
            <a:ext cx="1831750" cy="1828800"/>
          </a:xfrm>
          <a:prstGeom prst="rect">
            <a:avLst/>
          </a:prstGeom>
        </p:spPr>
      </p:pic>
      <p:sp>
        <p:nvSpPr>
          <p:cNvPr id="9" name="Text Placeholder 2">
            <a:extLst>
              <a:ext uri="{FF2B5EF4-FFF2-40B4-BE49-F238E27FC236}">
                <a16:creationId xmlns:a16="http://schemas.microsoft.com/office/drawing/2014/main" id="{153C11AE-3B8D-BA1C-4A3B-9E84E6F007D1}"/>
              </a:ext>
            </a:extLst>
          </p:cNvPr>
          <p:cNvSpPr txBox="1">
            <a:spLocks/>
          </p:cNvSpPr>
          <p:nvPr/>
        </p:nvSpPr>
        <p:spPr>
          <a:xfrm>
            <a:off x="5951467" y="5767348"/>
            <a:ext cx="2759979" cy="4408714"/>
          </a:xfrm>
          <a:prstGeom prst="rect">
            <a:avLst/>
          </a:prstGeom>
        </p:spPr>
        <p:txBody>
          <a:bodyPr vert="horz" lIns="91440" tIns="45720" rIns="91440" bIns="457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spcBef>
                <a:spcPts val="600"/>
              </a:spcBef>
              <a:spcAft>
                <a:spcPts val="600"/>
              </a:spcAft>
              <a:buNone/>
            </a:pPr>
            <a:r>
              <a:rPr lang="en-US" dirty="0"/>
              <a:t>Webinar Recording</a:t>
            </a:r>
          </a:p>
        </p:txBody>
      </p:sp>
      <p:sp>
        <p:nvSpPr>
          <p:cNvPr id="10" name="Text Placeholder 2">
            <a:extLst>
              <a:ext uri="{FF2B5EF4-FFF2-40B4-BE49-F238E27FC236}">
                <a16:creationId xmlns:a16="http://schemas.microsoft.com/office/drawing/2014/main" id="{55FAEA19-9407-A4C7-BB76-857D5AC49CC2}"/>
              </a:ext>
            </a:extLst>
          </p:cNvPr>
          <p:cNvSpPr txBox="1">
            <a:spLocks/>
          </p:cNvSpPr>
          <p:nvPr/>
        </p:nvSpPr>
        <p:spPr>
          <a:xfrm>
            <a:off x="8426242" y="5767348"/>
            <a:ext cx="2759979" cy="4408714"/>
          </a:xfrm>
          <a:prstGeom prst="rect">
            <a:avLst/>
          </a:prstGeom>
        </p:spPr>
        <p:txBody>
          <a:bodyPr vert="horz" lIns="91440" tIns="45720" rIns="91440" bIns="457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spcBef>
                <a:spcPts val="600"/>
              </a:spcBef>
              <a:spcAft>
                <a:spcPts val="600"/>
              </a:spcAft>
              <a:buNone/>
            </a:pPr>
            <a:r>
              <a:rPr lang="en-US" dirty="0"/>
              <a:t>Webinar Slide deck</a:t>
            </a:r>
          </a:p>
        </p:txBody>
      </p:sp>
    </p:spTree>
    <p:extLst>
      <p:ext uri="{BB962C8B-B14F-4D97-AF65-F5344CB8AC3E}">
        <p14:creationId xmlns:p14="http://schemas.microsoft.com/office/powerpoint/2010/main" val="1958980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53E9-B774-E577-B1E8-EB38E4882039}"/>
              </a:ext>
            </a:extLst>
          </p:cNvPr>
          <p:cNvSpPr>
            <a:spLocks noGrp="1"/>
          </p:cNvSpPr>
          <p:nvPr>
            <p:ph type="title"/>
          </p:nvPr>
        </p:nvSpPr>
        <p:spPr/>
        <p:txBody>
          <a:bodyPr/>
          <a:lstStyle/>
          <a:p>
            <a:r>
              <a:rPr lang="en-US" dirty="0"/>
              <a:t>Race Neutral Strategies</a:t>
            </a:r>
          </a:p>
        </p:txBody>
      </p:sp>
      <p:sp>
        <p:nvSpPr>
          <p:cNvPr id="3" name="Text Placeholder 2">
            <a:extLst>
              <a:ext uri="{FF2B5EF4-FFF2-40B4-BE49-F238E27FC236}">
                <a16:creationId xmlns:a16="http://schemas.microsoft.com/office/drawing/2014/main" id="{7870EB65-D6F7-D065-02A9-FB9AAA355A3A}"/>
              </a:ext>
            </a:extLst>
          </p:cNvPr>
          <p:cNvSpPr>
            <a:spLocks noGrp="1"/>
          </p:cNvSpPr>
          <p:nvPr>
            <p:ph type="body" sz="quarter" idx="10"/>
          </p:nvPr>
        </p:nvSpPr>
        <p:spPr>
          <a:xfrm>
            <a:off x="2653956" y="1391501"/>
            <a:ext cx="9162291" cy="4408714"/>
          </a:xfrm>
        </p:spPr>
        <p:txBody>
          <a:bodyPr>
            <a:normAutofit/>
          </a:bodyPr>
          <a:lstStyle/>
          <a:p>
            <a:r>
              <a:rPr lang="en-US" b="1" dirty="0">
                <a:solidFill>
                  <a:schemeClr val="accent3"/>
                </a:solidFill>
                <a:hlinkClick r:id="rId3">
                  <a:extLst>
                    <a:ext uri="{A12FA001-AC4F-418D-AE19-62706E023703}">
                      <ahyp:hlinkClr xmlns:ahyp="http://schemas.microsoft.com/office/drawing/2018/hyperlinkcolor" val="tx"/>
                    </a:ext>
                  </a:extLst>
                </a:hlinkClick>
              </a:rPr>
              <a:t>Race-Neutral Strategies in a Post-SCOTUS Environment </a:t>
            </a:r>
            <a:r>
              <a:rPr lang="en-US" b="1" dirty="0">
                <a:solidFill>
                  <a:schemeClr val="accent3"/>
                </a:solidFill>
              </a:rPr>
              <a:t>(June 2024)</a:t>
            </a:r>
          </a:p>
          <a:p>
            <a:pPr lvl="1"/>
            <a:r>
              <a:rPr lang="en-US" dirty="0"/>
              <a:t>This webinar discusses the legal and enrollment policy landscape following the Supreme Court’s 2023 SFFA v. Harvard/UNC decision, with a focus on “race-neutral” policies that can advance institutional diversity, equity and inclusion interests.  This webinar also previews segments of the 3rd edition of </a:t>
            </a:r>
            <a:r>
              <a:rPr lang="en-US" i="1" dirty="0"/>
              <a:t>The Playbook: Understanding the Role of Race Neutral Strategies in Advancing Higher Education Diversity Goals</a:t>
            </a:r>
            <a:r>
              <a:rPr lang="en-US" dirty="0"/>
              <a:t>, to be released in fall 2024.  This resource will provide race-neutral strategies and “plays” higher education institutions can consider as they design and implement enrollment policies, focusing on recruitment, selection, and yield initiatives, as well as models of success.</a:t>
            </a:r>
          </a:p>
          <a:p>
            <a:pPr lvl="2"/>
            <a:r>
              <a:rPr lang="en-US" dirty="0"/>
              <a:t>Slide 6: Implications for race-neutral practice</a:t>
            </a:r>
          </a:p>
          <a:p>
            <a:pPr lvl="2"/>
            <a:r>
              <a:rPr lang="en-US" dirty="0"/>
              <a:t>Slide 9: Anti-DEI legislation</a:t>
            </a:r>
          </a:p>
          <a:p>
            <a:pPr lvl="2"/>
            <a:r>
              <a:rPr lang="en-US" dirty="0"/>
              <a:t>Slides 10–12: Race neutral vs. race conscious </a:t>
            </a:r>
          </a:p>
          <a:p>
            <a:pPr lvl="2"/>
            <a:r>
              <a:rPr lang="en-US" dirty="0"/>
              <a:t>Slide 16: Policy development baselines</a:t>
            </a:r>
          </a:p>
          <a:p>
            <a:pPr lvl="2"/>
            <a:r>
              <a:rPr lang="en-US" dirty="0"/>
              <a:t>Slide 18: Neutral strategies landscape</a:t>
            </a:r>
          </a:p>
        </p:txBody>
      </p:sp>
      <p:pic>
        <p:nvPicPr>
          <p:cNvPr id="6" name="Picture 5">
            <a:extLst>
              <a:ext uri="{FF2B5EF4-FFF2-40B4-BE49-F238E27FC236}">
                <a16:creationId xmlns:a16="http://schemas.microsoft.com/office/drawing/2014/main" id="{2803B915-84A7-B759-0FCD-37D96A81A7D7}"/>
              </a:ext>
            </a:extLst>
          </p:cNvPr>
          <p:cNvPicPr>
            <a:picLocks noChangeAspect="1"/>
          </p:cNvPicPr>
          <p:nvPr/>
        </p:nvPicPr>
        <p:blipFill>
          <a:blip r:embed="rId4"/>
          <a:stretch>
            <a:fillRect/>
          </a:stretch>
        </p:blipFill>
        <p:spPr>
          <a:xfrm>
            <a:off x="587943" y="1447800"/>
            <a:ext cx="1651079" cy="1645920"/>
          </a:xfrm>
          <a:prstGeom prst="rect">
            <a:avLst/>
          </a:prstGeom>
        </p:spPr>
      </p:pic>
    </p:spTree>
    <p:extLst>
      <p:ext uri="{BB962C8B-B14F-4D97-AF65-F5344CB8AC3E}">
        <p14:creationId xmlns:p14="http://schemas.microsoft.com/office/powerpoint/2010/main" val="559433131"/>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95DD01-6F54-5219-A444-6AF271769086}"/>
              </a:ext>
            </a:extLst>
          </p:cNvPr>
          <p:cNvSpPr>
            <a:spLocks noGrp="1"/>
          </p:cNvSpPr>
          <p:nvPr>
            <p:ph type="ctrTitle"/>
          </p:nvPr>
        </p:nvSpPr>
        <p:spPr>
          <a:xfrm>
            <a:off x="2204562" y="2839291"/>
            <a:ext cx="7782875" cy="589709"/>
          </a:xfrm>
        </p:spPr>
        <p:txBody>
          <a:bodyPr/>
          <a:lstStyle/>
          <a:p>
            <a:pPr lvl="0"/>
            <a:r>
              <a:rPr lang="en-US" b="1" i="0" baseline="0" dirty="0"/>
              <a:t>ADC Sponsor Examples</a:t>
            </a:r>
            <a:endParaRPr lang="en-US" dirty="0"/>
          </a:p>
        </p:txBody>
      </p:sp>
    </p:spTree>
    <p:extLst>
      <p:ext uri="{BB962C8B-B14F-4D97-AF65-F5344CB8AC3E}">
        <p14:creationId xmlns:p14="http://schemas.microsoft.com/office/powerpoint/2010/main" val="1524883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2F0C-1CDD-070D-A2EF-96A39AED77EF}"/>
              </a:ext>
            </a:extLst>
          </p:cNvPr>
          <p:cNvSpPr>
            <a:spLocks noGrp="1"/>
          </p:cNvSpPr>
          <p:nvPr>
            <p:ph type="title"/>
          </p:nvPr>
        </p:nvSpPr>
        <p:spPr>
          <a:xfrm>
            <a:off x="4920099" y="538394"/>
            <a:ext cx="6722515" cy="413175"/>
          </a:xfrm>
        </p:spPr>
        <p:txBody>
          <a:bodyPr wrap="square" anchor="t">
            <a:noAutofit/>
          </a:bodyPr>
          <a:lstStyle/>
          <a:p>
            <a:pPr>
              <a:lnSpc>
                <a:spcPct val="90000"/>
              </a:lnSpc>
            </a:pPr>
            <a:r>
              <a:rPr lang="en-US" sz="3230" dirty="0"/>
              <a:t>A selective private institution in the South </a:t>
            </a:r>
          </a:p>
        </p:txBody>
      </p:sp>
      <p:sp>
        <p:nvSpPr>
          <p:cNvPr id="3" name="Text Placeholder 2">
            <a:extLst>
              <a:ext uri="{FF2B5EF4-FFF2-40B4-BE49-F238E27FC236}">
                <a16:creationId xmlns:a16="http://schemas.microsoft.com/office/drawing/2014/main" id="{68153500-C1D8-2F40-32F0-8DFA671EB35E}"/>
              </a:ext>
            </a:extLst>
          </p:cNvPr>
          <p:cNvSpPr>
            <a:spLocks noGrp="1"/>
          </p:cNvSpPr>
          <p:nvPr>
            <p:ph type="body" sz="quarter" idx="10"/>
          </p:nvPr>
        </p:nvSpPr>
        <p:spPr>
          <a:xfrm>
            <a:off x="4920099" y="1740546"/>
            <a:ext cx="6722515" cy="4408714"/>
          </a:xfrm>
        </p:spPr>
        <p:txBody>
          <a:bodyPr anchor="t">
            <a:normAutofit/>
          </a:bodyPr>
          <a:lstStyle/>
          <a:p>
            <a:pPr marL="0" indent="0">
              <a:buNone/>
            </a:pPr>
            <a:r>
              <a:rPr lang="en-US" b="1" i="0" dirty="0">
                <a:effectLst/>
                <a:highlight>
                  <a:srgbClr val="FFFFFF"/>
                </a:highlight>
              </a:rPr>
              <a:t>This selective private institution in the South </a:t>
            </a:r>
            <a:r>
              <a:rPr lang="en-US" i="0" dirty="0">
                <a:effectLst/>
                <a:highlight>
                  <a:srgbClr val="FFFFFF"/>
                </a:highlight>
              </a:rPr>
              <a:t>typically conducts training in October before reading files in November. Trainings are usually half days with check-in points throughout the year.</a:t>
            </a:r>
          </a:p>
          <a:p>
            <a:r>
              <a:rPr lang="en-US" i="0" dirty="0">
                <a:effectLst/>
                <a:highlight>
                  <a:srgbClr val="FFFFFF"/>
                </a:highlight>
              </a:rPr>
              <a:t>The institution has a campus-based team, regional staff throughout the country and outside readers. The campus-based team and regional staff are expected to participate in on-campus training. While virtual training was productive, the institution felt it was better for staff—especially new staff members— to have hard conversations in person. </a:t>
            </a:r>
          </a:p>
          <a:p>
            <a:r>
              <a:rPr lang="en-US" i="0" dirty="0">
                <a:effectLst/>
                <a:highlight>
                  <a:srgbClr val="FFFFFF"/>
                </a:highlight>
              </a:rPr>
              <a:t>Zoom is used to train external readers, but the line of communication is always open. </a:t>
            </a:r>
          </a:p>
          <a:p>
            <a:r>
              <a:rPr lang="en-US" i="0" dirty="0">
                <a:effectLst/>
                <a:highlight>
                  <a:srgbClr val="FFFFFF"/>
                </a:highlight>
              </a:rPr>
              <a:t>The admissions office participates in the institution’s required (even for students) university-wide bias training.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6550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2F0C-1CDD-070D-A2EF-96A39AED77EF}"/>
              </a:ext>
            </a:extLst>
          </p:cNvPr>
          <p:cNvSpPr>
            <a:spLocks noGrp="1"/>
          </p:cNvSpPr>
          <p:nvPr>
            <p:ph type="title"/>
          </p:nvPr>
        </p:nvSpPr>
        <p:spPr/>
        <p:txBody>
          <a:bodyPr/>
          <a:lstStyle/>
          <a:p>
            <a:r>
              <a:rPr lang="en-US" b="1" i="0" dirty="0">
                <a:solidFill>
                  <a:srgbClr val="1E1E1E"/>
                </a:solidFill>
                <a:effectLst/>
                <a:highlight>
                  <a:srgbClr val="FFFFFF"/>
                </a:highlight>
                <a:latin typeface="Roboto" panose="02000000000000000000" pitchFamily="2" charset="0"/>
              </a:rPr>
              <a:t>A public flagship institution in the Northeast</a:t>
            </a:r>
            <a:endParaRPr lang="en-US" dirty="0"/>
          </a:p>
        </p:txBody>
      </p:sp>
      <p:sp>
        <p:nvSpPr>
          <p:cNvPr id="3" name="Text Placeholder 2">
            <a:extLst>
              <a:ext uri="{FF2B5EF4-FFF2-40B4-BE49-F238E27FC236}">
                <a16:creationId xmlns:a16="http://schemas.microsoft.com/office/drawing/2014/main" id="{68153500-C1D8-2F40-32F0-8DFA671EB35E}"/>
              </a:ext>
            </a:extLst>
          </p:cNvPr>
          <p:cNvSpPr>
            <a:spLocks noGrp="1"/>
          </p:cNvSpPr>
          <p:nvPr>
            <p:ph type="body" sz="quarter" idx="10"/>
          </p:nvPr>
        </p:nvSpPr>
        <p:spPr/>
        <p:txBody>
          <a:bodyPr/>
          <a:lstStyle/>
          <a:p>
            <a:pPr marL="0" indent="0" algn="l">
              <a:buNone/>
            </a:pPr>
            <a:r>
              <a:rPr lang="en-US" b="1" i="0" dirty="0">
                <a:solidFill>
                  <a:srgbClr val="1E1E1E"/>
                </a:solidFill>
                <a:effectLst/>
                <a:highlight>
                  <a:srgbClr val="FFFFFF"/>
                </a:highlight>
                <a:latin typeface="Roboto" panose="02000000000000000000" pitchFamily="2" charset="0"/>
              </a:rPr>
              <a:t>This public flagship in the Northeast </a:t>
            </a:r>
            <a:r>
              <a:rPr lang="en-US" i="0" dirty="0">
                <a:solidFill>
                  <a:srgbClr val="1E1E1E"/>
                </a:solidFill>
                <a:effectLst/>
                <a:highlight>
                  <a:srgbClr val="FFFFFF"/>
                </a:highlight>
                <a:latin typeface="Roboto" panose="02000000000000000000" pitchFamily="2" charset="0"/>
              </a:rPr>
              <a:t>conducts its main training in October with permanent staff and seasonal readers, enhanced by periodic touch points. Most training is virtual, with some in-person sessions. </a:t>
            </a:r>
          </a:p>
          <a:p>
            <a:r>
              <a:rPr lang="en-US" i="0" dirty="0">
                <a:solidFill>
                  <a:srgbClr val="1E1E1E"/>
                </a:solidFill>
                <a:effectLst/>
                <a:highlight>
                  <a:srgbClr val="FFFFFF"/>
                </a:highlight>
                <a:latin typeface="Roboto" panose="02000000000000000000" pitchFamily="2" charset="0"/>
              </a:rPr>
              <a:t>During the 2023–2024 cycle, the school’s general counsel was invited to attend in-person training and implicit bias training. </a:t>
            </a:r>
          </a:p>
          <a:p>
            <a:r>
              <a:rPr lang="en-US" i="0" dirty="0">
                <a:solidFill>
                  <a:srgbClr val="1E1E1E"/>
                </a:solidFill>
                <a:effectLst/>
                <a:highlight>
                  <a:srgbClr val="FFFFFF"/>
                </a:highlight>
                <a:latin typeface="Roboto" panose="02000000000000000000" pitchFamily="2" charset="0"/>
              </a:rPr>
              <a:t>The most sensitive topics are discussed in person to ensure staff feel comfortable processing the content. </a:t>
            </a:r>
          </a:p>
          <a:p>
            <a:r>
              <a:rPr lang="en-US" i="0" dirty="0">
                <a:solidFill>
                  <a:srgbClr val="1E1E1E"/>
                </a:solidFill>
                <a:effectLst/>
                <a:highlight>
                  <a:srgbClr val="FFFFFF"/>
                </a:highlight>
                <a:latin typeface="Roboto" panose="02000000000000000000" pitchFamily="2" charset="0"/>
              </a:rPr>
              <a:t>Seasonal readers are required to attend the in-person sessions. </a:t>
            </a:r>
          </a:p>
          <a:p>
            <a:r>
              <a:rPr lang="en-US" i="0" dirty="0">
                <a:solidFill>
                  <a:srgbClr val="1E1E1E"/>
                </a:solidFill>
                <a:effectLst/>
                <a:highlight>
                  <a:srgbClr val="FFFFFF"/>
                </a:highlight>
                <a:latin typeface="Roboto" panose="02000000000000000000" pitchFamily="2" charset="0"/>
              </a:rPr>
              <a:t>The institution has roughly 25 external readers. </a:t>
            </a:r>
          </a:p>
          <a:p>
            <a:r>
              <a:rPr lang="en-US" i="0" dirty="0">
                <a:solidFill>
                  <a:srgbClr val="1E1E1E"/>
                </a:solidFill>
                <a:effectLst/>
                <a:highlight>
                  <a:srgbClr val="FFFFFF"/>
                </a:highlight>
                <a:latin typeface="Roboto" panose="02000000000000000000" pitchFamily="2" charset="0"/>
              </a:rPr>
              <a:t>Live virtual training is conducted via Microsoft Teams and the sessions, lasting typically 30 – 60 minutes, are recorded and shared with the staff. </a:t>
            </a:r>
          </a:p>
          <a:p>
            <a:endParaRPr lang="en-US" dirty="0"/>
          </a:p>
          <a:p>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513221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2F0C-1CDD-070D-A2EF-96A39AED77EF}"/>
              </a:ext>
            </a:extLst>
          </p:cNvPr>
          <p:cNvSpPr>
            <a:spLocks noGrp="1"/>
          </p:cNvSpPr>
          <p:nvPr>
            <p:ph type="title"/>
          </p:nvPr>
        </p:nvSpPr>
        <p:spPr/>
        <p:txBody>
          <a:bodyPr/>
          <a:lstStyle/>
          <a:p>
            <a:r>
              <a:rPr lang="en-US" b="1" i="0" dirty="0">
                <a:solidFill>
                  <a:srgbClr val="1E1E1E"/>
                </a:solidFill>
                <a:effectLst/>
                <a:highlight>
                  <a:srgbClr val="FFFFFF"/>
                </a:highlight>
                <a:latin typeface="Roboto" panose="02000000000000000000" pitchFamily="2" charset="0"/>
              </a:rPr>
              <a:t>A selective private institution in the Midwest</a:t>
            </a:r>
            <a:endParaRPr lang="en-US" dirty="0"/>
          </a:p>
        </p:txBody>
      </p:sp>
      <p:sp>
        <p:nvSpPr>
          <p:cNvPr id="3" name="Text Placeholder 2">
            <a:extLst>
              <a:ext uri="{FF2B5EF4-FFF2-40B4-BE49-F238E27FC236}">
                <a16:creationId xmlns:a16="http://schemas.microsoft.com/office/drawing/2014/main" id="{68153500-C1D8-2F40-32F0-8DFA671EB35E}"/>
              </a:ext>
            </a:extLst>
          </p:cNvPr>
          <p:cNvSpPr>
            <a:spLocks noGrp="1"/>
          </p:cNvSpPr>
          <p:nvPr>
            <p:ph type="body" sz="quarter" idx="10"/>
          </p:nvPr>
        </p:nvSpPr>
        <p:spPr/>
        <p:txBody>
          <a:bodyPr>
            <a:normAutofit/>
          </a:bodyPr>
          <a:lstStyle/>
          <a:p>
            <a:pPr marL="0" indent="0" algn="l">
              <a:buNone/>
            </a:pPr>
            <a:r>
              <a:rPr lang="en-US" b="1" dirty="0">
                <a:solidFill>
                  <a:srgbClr val="1E1E1E"/>
                </a:solidFill>
                <a:highlight>
                  <a:srgbClr val="FFFFFF"/>
                </a:highlight>
                <a:latin typeface="Roboto" panose="02000000000000000000" pitchFamily="2" charset="0"/>
              </a:rPr>
              <a:t>A selective private institution in the Midwest </a:t>
            </a:r>
            <a:r>
              <a:rPr lang="en-US" i="0" dirty="0">
                <a:solidFill>
                  <a:srgbClr val="1E1E1E"/>
                </a:solidFill>
                <a:effectLst/>
                <a:highlight>
                  <a:srgbClr val="FFFFFF"/>
                </a:highlight>
                <a:latin typeface="Roboto" panose="02000000000000000000" pitchFamily="2" charset="0"/>
              </a:rPr>
              <a:t>conducts their file training at the end of October into early November, holding 4–5 half day sessions. </a:t>
            </a:r>
          </a:p>
          <a:p>
            <a:r>
              <a:rPr lang="en-US" i="0" dirty="0">
                <a:solidFill>
                  <a:srgbClr val="1E1E1E"/>
                </a:solidFill>
                <a:effectLst/>
                <a:highlight>
                  <a:srgbClr val="FFFFFF"/>
                </a:highlight>
                <a:latin typeface="Roboto" panose="02000000000000000000" pitchFamily="2" charset="0"/>
              </a:rPr>
              <a:t>They conduct pre-season training for new admission officers in August before they hit the road. </a:t>
            </a:r>
          </a:p>
          <a:p>
            <a:r>
              <a:rPr lang="en-US" i="0" dirty="0">
                <a:solidFill>
                  <a:srgbClr val="1E1E1E"/>
                </a:solidFill>
                <a:effectLst/>
                <a:highlight>
                  <a:srgbClr val="FFFFFF"/>
                </a:highlight>
                <a:latin typeface="Roboto" panose="02000000000000000000" pitchFamily="2" charset="0"/>
              </a:rPr>
              <a:t>Legal counsel provides aggregate data on racial status to staff. </a:t>
            </a:r>
          </a:p>
          <a:p>
            <a:r>
              <a:rPr lang="en-US" i="0" dirty="0">
                <a:solidFill>
                  <a:srgbClr val="1E1E1E"/>
                </a:solidFill>
                <a:effectLst/>
                <a:highlight>
                  <a:srgbClr val="FFFFFF"/>
                </a:highlight>
                <a:latin typeface="Roboto" panose="02000000000000000000" pitchFamily="2" charset="0"/>
              </a:rPr>
              <a:t>All training is </a:t>
            </a:r>
            <a:r>
              <a:rPr lang="en-US" i="0">
                <a:solidFill>
                  <a:srgbClr val="1E1E1E"/>
                </a:solidFill>
                <a:effectLst/>
                <a:highlight>
                  <a:srgbClr val="FFFFFF"/>
                </a:highlight>
                <a:latin typeface="Roboto" panose="02000000000000000000" pitchFamily="2" charset="0"/>
              </a:rPr>
              <a:t>held in-person</a:t>
            </a:r>
            <a:r>
              <a:rPr lang="en-US" i="0" dirty="0">
                <a:solidFill>
                  <a:srgbClr val="1E1E1E"/>
                </a:solidFill>
                <a:effectLst/>
                <a:highlight>
                  <a:srgbClr val="FFFFFF"/>
                </a:highlight>
                <a:latin typeface="Roboto" panose="02000000000000000000" pitchFamily="2" charset="0"/>
              </a:rPr>
              <a:t>, but it is recorded</a:t>
            </a:r>
            <a:r>
              <a:rPr lang="en-US" i="0">
                <a:solidFill>
                  <a:srgbClr val="1E1E1E"/>
                </a:solidFill>
                <a:effectLst/>
                <a:highlight>
                  <a:srgbClr val="FFFFFF"/>
                </a:highlight>
                <a:latin typeface="Roboto" panose="02000000000000000000" pitchFamily="2" charset="0"/>
              </a:rPr>
              <a:t>. Part-time </a:t>
            </a:r>
            <a:r>
              <a:rPr lang="en-US" i="0" dirty="0">
                <a:solidFill>
                  <a:srgbClr val="1E1E1E"/>
                </a:solidFill>
                <a:effectLst/>
                <a:highlight>
                  <a:srgbClr val="FFFFFF"/>
                </a:highlight>
                <a:latin typeface="Roboto" panose="02000000000000000000" pitchFamily="2" charset="0"/>
              </a:rPr>
              <a:t>reader training is exclusively virtual. </a:t>
            </a:r>
          </a:p>
          <a:p>
            <a:r>
              <a:rPr lang="en-US" i="0" dirty="0">
                <a:solidFill>
                  <a:srgbClr val="1E1E1E"/>
                </a:solidFill>
                <a:effectLst/>
                <a:highlight>
                  <a:srgbClr val="FFFFFF"/>
                </a:highlight>
                <a:latin typeface="Roboto" panose="02000000000000000000" pitchFamily="2" charset="0"/>
              </a:rPr>
              <a:t>The team reads in pairs (a professional staff member with another professional or part-time reader) who read activities lists and additional contextual information. </a:t>
            </a:r>
          </a:p>
          <a:p>
            <a:r>
              <a:rPr lang="en-US" i="0" dirty="0">
                <a:solidFill>
                  <a:srgbClr val="1E1E1E"/>
                </a:solidFill>
                <a:effectLst/>
                <a:highlight>
                  <a:srgbClr val="FFFFFF"/>
                </a:highlight>
                <a:latin typeface="Roboto" panose="02000000000000000000" pitchFamily="2" charset="0"/>
              </a:rPr>
              <a:t>The professional staff conducts academic evaluations, and a committee-based evaluation model is used. </a:t>
            </a:r>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063577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58B2-EDFF-6476-CE97-10C246A1D5F7}"/>
              </a:ext>
            </a:extLst>
          </p:cNvPr>
          <p:cNvSpPr>
            <a:spLocks noGrp="1"/>
          </p:cNvSpPr>
          <p:nvPr>
            <p:ph type="ctrTitle"/>
          </p:nvPr>
        </p:nvSpPr>
        <p:spPr>
          <a:xfrm>
            <a:off x="2451737" y="2839291"/>
            <a:ext cx="7288525" cy="589709"/>
          </a:xfrm>
        </p:spPr>
        <p:txBody>
          <a:bodyPr/>
          <a:lstStyle/>
          <a:p>
            <a:r>
              <a:rPr lang="en-US" b="1" i="0" dirty="0">
                <a:solidFill>
                  <a:schemeClr val="tx2"/>
                </a:solidFill>
                <a:effectLst/>
                <a:latin typeface="Roboto" panose="02000000000000000000" pitchFamily="2" charset="0"/>
              </a:rPr>
              <a:t>Recommended Actions and Practices</a:t>
            </a:r>
            <a:endParaRPr lang="en-US" dirty="0">
              <a:solidFill>
                <a:schemeClr val="tx2"/>
              </a:solidFill>
            </a:endParaRPr>
          </a:p>
        </p:txBody>
      </p:sp>
    </p:spTree>
    <p:extLst>
      <p:ext uri="{BB962C8B-B14F-4D97-AF65-F5344CB8AC3E}">
        <p14:creationId xmlns:p14="http://schemas.microsoft.com/office/powerpoint/2010/main" val="555851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defTabSz="868131">
              <a:defRPr/>
            </a:pPr>
            <a:endParaRPr lang="en-US" sz="100">
              <a:solidFill>
                <a:srgbClr val="FFFFFF"/>
              </a:solidFill>
              <a:latin typeface="Roboto"/>
            </a:endParaRPr>
          </a:p>
        </p:txBody>
      </p:sp>
      <p:sp>
        <p:nvSpPr>
          <p:cNvPr id="2" name="Rectangle 1"/>
          <p:cNvSpPr/>
          <p:nvPr/>
        </p:nvSpPr>
        <p:spPr>
          <a:xfrm>
            <a:off x="0" y="48"/>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endParaRPr lang="en-US" sz="1329" dirty="0">
              <a:solidFill>
                <a:srgbClr val="006298"/>
              </a:solidFill>
              <a:latin typeface="Roboto"/>
            </a:endParaRPr>
          </a:p>
        </p:txBody>
      </p:sp>
      <p:sp>
        <p:nvSpPr>
          <p:cNvPr id="5" name="Title 4"/>
          <p:cNvSpPr>
            <a:spLocks noGrp="1"/>
          </p:cNvSpPr>
          <p:nvPr>
            <p:ph type="title"/>
          </p:nvPr>
        </p:nvSpPr>
        <p:spPr/>
        <p:txBody>
          <a:bodyPr/>
          <a:lstStyle/>
          <a:p>
            <a:r>
              <a:rPr lang="en-US" dirty="0"/>
              <a:t>Continuous training on application review and evaluation</a:t>
            </a:r>
          </a:p>
        </p:txBody>
      </p:sp>
      <p:sp>
        <p:nvSpPr>
          <p:cNvPr id="7" name="Text Placeholder 6"/>
          <p:cNvSpPr>
            <a:spLocks noGrp="1"/>
          </p:cNvSpPr>
          <p:nvPr>
            <p:ph type="body" sz="quarter" idx="10"/>
          </p:nvPr>
        </p:nvSpPr>
        <p:spPr/>
        <p:txBody>
          <a:bodyPr/>
          <a:lstStyle/>
          <a:p>
            <a:pPr marL="0" indent="0">
              <a:buNone/>
            </a:pPr>
            <a:r>
              <a:rPr lang="en-US" b="0" i="0" dirty="0">
                <a:solidFill>
                  <a:srgbClr val="1E1E1E"/>
                </a:solidFill>
                <a:effectLst/>
                <a:highlight>
                  <a:srgbClr val="FFFFFF"/>
                </a:highlight>
                <a:latin typeface="Roboto" panose="02000000000000000000" pitchFamily="2" charset="0"/>
              </a:rPr>
              <a:t>Continuous training is essential for effectively reviewing and evaluating applications:</a:t>
            </a:r>
          </a:p>
          <a:p>
            <a:r>
              <a:rPr lang="en-US" b="1" i="0" dirty="0">
                <a:solidFill>
                  <a:srgbClr val="1E1E1E"/>
                </a:solidFill>
                <a:effectLst/>
                <a:highlight>
                  <a:srgbClr val="FFFFFF"/>
                </a:highlight>
                <a:latin typeface="Roboto" panose="02000000000000000000" pitchFamily="2" charset="0"/>
              </a:rPr>
              <a:t>Primary Training</a:t>
            </a:r>
            <a:r>
              <a:rPr lang="en-US" b="0" i="0" dirty="0">
                <a:solidFill>
                  <a:srgbClr val="1E1E1E"/>
                </a:solidFill>
                <a:effectLst/>
                <a:highlight>
                  <a:srgbClr val="FFFFFF"/>
                </a:highlight>
                <a:latin typeface="Roboto" panose="02000000000000000000" pitchFamily="2" charset="0"/>
              </a:rPr>
              <a:t>: Typically takes place in the fall prior to application reviews. A large flagship public institution noted that they begin training their new admission staff and interns in early summer so they’re already familiar with the information when full staff training starts in fall.</a:t>
            </a:r>
          </a:p>
          <a:p>
            <a:r>
              <a:rPr lang="en-US" b="1" i="0" dirty="0">
                <a:solidFill>
                  <a:srgbClr val="1E1E1E"/>
                </a:solidFill>
                <a:effectLst/>
                <a:highlight>
                  <a:srgbClr val="FFFFFF"/>
                </a:highlight>
                <a:latin typeface="Roboto" panose="02000000000000000000" pitchFamily="2" charset="0"/>
              </a:rPr>
              <a:t>Regular Check-Ins</a:t>
            </a:r>
            <a:r>
              <a:rPr lang="en-US" b="0" i="0" dirty="0">
                <a:solidFill>
                  <a:srgbClr val="1E1E1E"/>
                </a:solidFill>
                <a:effectLst/>
                <a:highlight>
                  <a:srgbClr val="FFFFFF"/>
                </a:highlight>
                <a:latin typeface="Roboto" panose="02000000000000000000" pitchFamily="2" charset="0"/>
              </a:rPr>
              <a:t>: Establish opportunities throughout the application review season to allow staff to answer questions, identify trends they may be seeing, and ensure everyone is on the same page.</a:t>
            </a:r>
          </a:p>
          <a:p>
            <a:r>
              <a:rPr lang="en-US" b="1" i="0" dirty="0">
                <a:solidFill>
                  <a:srgbClr val="1E1E1E"/>
                </a:solidFill>
                <a:effectLst/>
                <a:highlight>
                  <a:srgbClr val="FFFFFF"/>
                </a:highlight>
                <a:latin typeface="Roboto" panose="02000000000000000000" pitchFamily="2" charset="0"/>
              </a:rPr>
              <a:t>Comprehensive Training Methods</a:t>
            </a:r>
            <a:r>
              <a:rPr lang="en-US" b="0" i="0" dirty="0">
                <a:solidFill>
                  <a:srgbClr val="1E1E1E"/>
                </a:solidFill>
                <a:effectLst/>
                <a:highlight>
                  <a:srgbClr val="FFFFFF"/>
                </a:highlight>
                <a:latin typeface="Roboto" panose="02000000000000000000" pitchFamily="2" charset="0"/>
              </a:rPr>
              <a:t>: Incorporate homework including mock application review, readings, group work, and a final assessment to ensure thorough understanding.</a:t>
            </a:r>
            <a:endParaRPr lang="en-US" dirty="0"/>
          </a:p>
        </p:txBody>
      </p:sp>
      <p:sp>
        <p:nvSpPr>
          <p:cNvPr id="20" name="Rectangle 19"/>
          <p:cNvSpPr/>
          <p:nvPr/>
        </p:nvSpPr>
        <p:spPr>
          <a:xfrm>
            <a:off x="0" y="1371629"/>
            <a:ext cx="1736331" cy="13715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FFFFFF"/>
                </a:solidFill>
                <a:latin typeface="Roboto"/>
              </a:rPr>
              <a:t>01</a:t>
            </a:r>
          </a:p>
          <a:p>
            <a:pPr algn="ctr" defTabSz="868131">
              <a:spcAft>
                <a:spcPts val="570"/>
              </a:spcAft>
              <a:defRPr/>
            </a:pPr>
            <a:r>
              <a:rPr lang="en-US" sz="1329" dirty="0">
                <a:solidFill>
                  <a:srgbClr val="FFFFFF"/>
                </a:solidFill>
                <a:latin typeface="Roboto"/>
              </a:rPr>
              <a:t>Continuous   Training</a:t>
            </a:r>
          </a:p>
        </p:txBody>
      </p:sp>
      <p:sp>
        <p:nvSpPr>
          <p:cNvPr id="22" name="Rectangle 21"/>
          <p:cNvSpPr/>
          <p:nvPr/>
        </p:nvSpPr>
        <p:spPr>
          <a:xfrm>
            <a:off x="0" y="2743210"/>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02</a:t>
            </a:r>
          </a:p>
          <a:p>
            <a:pPr algn="ctr" defTabSz="868131">
              <a:spcAft>
                <a:spcPts val="570"/>
              </a:spcAft>
              <a:defRPr/>
            </a:pPr>
            <a:r>
              <a:rPr lang="en-US" sz="1329" dirty="0">
                <a:solidFill>
                  <a:srgbClr val="006298"/>
                </a:solidFill>
                <a:latin typeface="Roboto"/>
              </a:rPr>
              <a:t>Bias Training</a:t>
            </a:r>
          </a:p>
        </p:txBody>
      </p:sp>
      <p:sp>
        <p:nvSpPr>
          <p:cNvPr id="23" name="Rectangle 22"/>
          <p:cNvSpPr/>
          <p:nvPr/>
        </p:nvSpPr>
        <p:spPr>
          <a:xfrm>
            <a:off x="0" y="4114792"/>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03</a:t>
            </a:r>
          </a:p>
          <a:p>
            <a:pPr algn="ctr" defTabSz="868131">
              <a:spcAft>
                <a:spcPts val="570"/>
              </a:spcAft>
              <a:defRPr/>
            </a:pPr>
            <a:r>
              <a:rPr lang="en-US" sz="1329" dirty="0">
                <a:solidFill>
                  <a:srgbClr val="006298"/>
                </a:solidFill>
                <a:latin typeface="Roboto"/>
              </a:rPr>
              <a:t>Managing Application Review</a:t>
            </a:r>
          </a:p>
        </p:txBody>
      </p:sp>
      <p:sp>
        <p:nvSpPr>
          <p:cNvPr id="24" name="Rectangle 23"/>
          <p:cNvSpPr/>
          <p:nvPr/>
        </p:nvSpPr>
        <p:spPr>
          <a:xfrm>
            <a:off x="0" y="5486373"/>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04</a:t>
            </a:r>
          </a:p>
          <a:p>
            <a:pPr algn="ctr" defTabSz="868131">
              <a:spcAft>
                <a:spcPts val="570"/>
              </a:spcAft>
              <a:defRPr/>
            </a:pPr>
            <a:r>
              <a:rPr lang="en-US" sz="1329" dirty="0">
                <a:solidFill>
                  <a:srgbClr val="006298"/>
                </a:solidFill>
                <a:latin typeface="Roboto"/>
              </a:rPr>
              <a:t>Anticipate Questions</a:t>
            </a:r>
          </a:p>
        </p:txBody>
      </p:sp>
    </p:spTree>
    <p:extLst>
      <p:ext uri="{BB962C8B-B14F-4D97-AF65-F5344CB8AC3E}">
        <p14:creationId xmlns:p14="http://schemas.microsoft.com/office/powerpoint/2010/main" val="1871748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defTabSz="868131">
              <a:defRPr/>
            </a:pPr>
            <a:endParaRPr lang="en-US" sz="100">
              <a:solidFill>
                <a:srgbClr val="FFFFFF"/>
              </a:solidFill>
              <a:latin typeface="Roboto"/>
            </a:endParaRPr>
          </a:p>
        </p:txBody>
      </p:sp>
      <p:sp>
        <p:nvSpPr>
          <p:cNvPr id="2" name="Rectangle 1"/>
          <p:cNvSpPr/>
          <p:nvPr/>
        </p:nvSpPr>
        <p:spPr>
          <a:xfrm>
            <a:off x="0" y="48"/>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endParaRPr lang="en-US" sz="1329" dirty="0">
              <a:solidFill>
                <a:srgbClr val="006298"/>
              </a:solidFill>
              <a:latin typeface="Roboto"/>
            </a:endParaRPr>
          </a:p>
        </p:txBody>
      </p:sp>
      <p:sp>
        <p:nvSpPr>
          <p:cNvPr id="5" name="Title 4"/>
          <p:cNvSpPr>
            <a:spLocks noGrp="1"/>
          </p:cNvSpPr>
          <p:nvPr>
            <p:ph type="title"/>
          </p:nvPr>
        </p:nvSpPr>
        <p:spPr/>
        <p:txBody>
          <a:bodyPr/>
          <a:lstStyle/>
          <a:p>
            <a:r>
              <a:rPr lang="en-US" dirty="0"/>
              <a:t>Incorporate bias training into staff training </a:t>
            </a:r>
          </a:p>
        </p:txBody>
      </p:sp>
      <p:sp>
        <p:nvSpPr>
          <p:cNvPr id="3" name="Text Placeholder 2">
            <a:extLst>
              <a:ext uri="{FF2B5EF4-FFF2-40B4-BE49-F238E27FC236}">
                <a16:creationId xmlns:a16="http://schemas.microsoft.com/office/drawing/2014/main" id="{B1574663-82A6-9144-AAD3-70BB87B92A7E}"/>
              </a:ext>
            </a:extLst>
          </p:cNvPr>
          <p:cNvSpPr>
            <a:spLocks noGrp="1"/>
          </p:cNvSpPr>
          <p:nvPr>
            <p:ph type="body" sz="quarter" idx="10"/>
          </p:nvPr>
        </p:nvSpPr>
        <p:spPr>
          <a:xfrm>
            <a:off x="2117661" y="1530996"/>
            <a:ext cx="9717878" cy="4408714"/>
          </a:xfrm>
        </p:spPr>
        <p:txBody>
          <a:bodyPr/>
          <a:lstStyle/>
          <a:p>
            <a:pPr marL="0" indent="0">
              <a:buNone/>
            </a:pPr>
            <a:r>
              <a:rPr lang="en-US" dirty="0"/>
              <a:t>Bias training is an integral part of application evaluation training:</a:t>
            </a:r>
          </a:p>
          <a:p>
            <a:r>
              <a:rPr lang="en-US" b="1" dirty="0"/>
              <a:t>Include Internal and/or External Experts</a:t>
            </a:r>
            <a:r>
              <a:rPr lang="en-US" dirty="0"/>
              <a:t>: Some institutions rely on internal experts for bias training, while others bring in external specialists. Many use a combination of both, depending on their needs.</a:t>
            </a:r>
          </a:p>
          <a:p>
            <a:r>
              <a:rPr lang="en-US" b="1" dirty="0"/>
              <a:t>Leverage University-Wide Trainings</a:t>
            </a:r>
            <a:r>
              <a:rPr lang="en-US" dirty="0"/>
              <a:t>: One selective institution in the South requires bias training for all employees and students, so the admissions office doesn’t implement additional training.</a:t>
            </a:r>
            <a:br>
              <a:rPr lang="en-US" dirty="0"/>
            </a:br>
            <a:endParaRPr lang="en-US" dirty="0"/>
          </a:p>
          <a:p>
            <a:endParaRPr lang="en-US" dirty="0"/>
          </a:p>
        </p:txBody>
      </p:sp>
      <p:sp>
        <p:nvSpPr>
          <p:cNvPr id="20" name="Rectangle 19"/>
          <p:cNvSpPr/>
          <p:nvPr/>
        </p:nvSpPr>
        <p:spPr>
          <a:xfrm>
            <a:off x="0" y="1371629"/>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01</a:t>
            </a:r>
          </a:p>
          <a:p>
            <a:pPr algn="ctr" defTabSz="868131">
              <a:spcAft>
                <a:spcPts val="570"/>
              </a:spcAft>
              <a:defRPr/>
            </a:pPr>
            <a:r>
              <a:rPr lang="en-US" sz="1329" dirty="0">
                <a:solidFill>
                  <a:srgbClr val="006298"/>
                </a:solidFill>
                <a:latin typeface="Roboto"/>
              </a:rPr>
              <a:t>Continuous   Training</a:t>
            </a:r>
          </a:p>
        </p:txBody>
      </p:sp>
      <p:sp>
        <p:nvSpPr>
          <p:cNvPr id="22" name="Rectangle 21"/>
          <p:cNvSpPr/>
          <p:nvPr/>
        </p:nvSpPr>
        <p:spPr>
          <a:xfrm>
            <a:off x="0" y="2743210"/>
            <a:ext cx="1736331" cy="13715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FFFFFF"/>
                </a:solidFill>
                <a:latin typeface="Roboto"/>
              </a:rPr>
              <a:t>02</a:t>
            </a:r>
          </a:p>
          <a:p>
            <a:pPr algn="ctr" defTabSz="868131">
              <a:spcAft>
                <a:spcPts val="570"/>
              </a:spcAft>
              <a:defRPr/>
            </a:pPr>
            <a:r>
              <a:rPr lang="en-US" sz="1329" dirty="0">
                <a:solidFill>
                  <a:srgbClr val="FFFFFF"/>
                </a:solidFill>
                <a:latin typeface="Roboto"/>
              </a:rPr>
              <a:t>Bias Training</a:t>
            </a:r>
          </a:p>
        </p:txBody>
      </p:sp>
      <p:sp>
        <p:nvSpPr>
          <p:cNvPr id="23" name="Rectangle 22"/>
          <p:cNvSpPr/>
          <p:nvPr/>
        </p:nvSpPr>
        <p:spPr>
          <a:xfrm>
            <a:off x="0" y="4114792"/>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03</a:t>
            </a:r>
          </a:p>
          <a:p>
            <a:pPr algn="ctr" defTabSz="868131">
              <a:spcAft>
                <a:spcPts val="570"/>
              </a:spcAft>
              <a:defRPr/>
            </a:pPr>
            <a:r>
              <a:rPr lang="en-US" sz="1329" dirty="0">
                <a:solidFill>
                  <a:srgbClr val="006298"/>
                </a:solidFill>
                <a:latin typeface="Roboto"/>
              </a:rPr>
              <a:t>Managing Application Review</a:t>
            </a:r>
          </a:p>
        </p:txBody>
      </p:sp>
      <p:sp>
        <p:nvSpPr>
          <p:cNvPr id="24" name="Rectangle 23"/>
          <p:cNvSpPr/>
          <p:nvPr/>
        </p:nvSpPr>
        <p:spPr>
          <a:xfrm>
            <a:off x="0" y="5486373"/>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04</a:t>
            </a:r>
          </a:p>
          <a:p>
            <a:pPr algn="ctr" defTabSz="868131">
              <a:spcAft>
                <a:spcPts val="570"/>
              </a:spcAft>
              <a:defRPr/>
            </a:pPr>
            <a:r>
              <a:rPr lang="en-US" sz="1329" dirty="0">
                <a:solidFill>
                  <a:srgbClr val="006298"/>
                </a:solidFill>
                <a:latin typeface="Roboto"/>
              </a:rPr>
              <a:t>Anticipate Questions</a:t>
            </a:r>
          </a:p>
        </p:txBody>
      </p:sp>
    </p:spTree>
    <p:extLst>
      <p:ext uri="{BB962C8B-B14F-4D97-AF65-F5344CB8AC3E}">
        <p14:creationId xmlns:p14="http://schemas.microsoft.com/office/powerpoint/2010/main" val="2321719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defTabSz="868131">
              <a:defRPr/>
            </a:pPr>
            <a:endParaRPr lang="en-US" sz="100">
              <a:solidFill>
                <a:srgbClr val="FFFFFF"/>
              </a:solidFill>
              <a:latin typeface="Roboto"/>
            </a:endParaRPr>
          </a:p>
        </p:txBody>
      </p:sp>
      <p:sp>
        <p:nvSpPr>
          <p:cNvPr id="2" name="Rectangle 1"/>
          <p:cNvSpPr/>
          <p:nvPr/>
        </p:nvSpPr>
        <p:spPr>
          <a:xfrm>
            <a:off x="0" y="48"/>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endParaRPr lang="en-US" sz="1329" dirty="0">
              <a:solidFill>
                <a:srgbClr val="006298"/>
              </a:solidFill>
              <a:latin typeface="Roboto"/>
            </a:endParaRPr>
          </a:p>
        </p:txBody>
      </p:sp>
      <p:sp>
        <p:nvSpPr>
          <p:cNvPr id="5" name="Title 4"/>
          <p:cNvSpPr>
            <a:spLocks noGrp="1"/>
          </p:cNvSpPr>
          <p:nvPr>
            <p:ph type="title"/>
          </p:nvPr>
        </p:nvSpPr>
        <p:spPr/>
        <p:txBody>
          <a:bodyPr/>
          <a:lstStyle/>
          <a:p>
            <a:r>
              <a:rPr lang="en-US" dirty="0"/>
              <a:t>Determine who gets to view applicants’ racial status and when</a:t>
            </a:r>
          </a:p>
        </p:txBody>
      </p:sp>
      <p:sp>
        <p:nvSpPr>
          <p:cNvPr id="7" name="Text Placeholder 6"/>
          <p:cNvSpPr>
            <a:spLocks noGrp="1"/>
          </p:cNvSpPr>
          <p:nvPr>
            <p:ph type="body" sz="quarter" idx="10"/>
          </p:nvPr>
        </p:nvSpPr>
        <p:spPr/>
        <p:txBody>
          <a:bodyPr/>
          <a:lstStyle/>
          <a:p>
            <a:pPr marL="0" indent="0">
              <a:buNone/>
            </a:pPr>
            <a:r>
              <a:rPr lang="en-US" dirty="0"/>
              <a:t>There are mixed strategies on whether staff see applicants’ racial status on the application:</a:t>
            </a:r>
          </a:p>
          <a:p>
            <a:r>
              <a:rPr lang="en-US" b="1" dirty="0"/>
              <a:t>State Bans Pre-2023 Ruling</a:t>
            </a:r>
            <a:r>
              <a:rPr lang="en-US" dirty="0"/>
              <a:t>: Some ADC sponsor institutions in states with previous bans on race-conscious admission chose to suppress applicants’ racial status on the application.</a:t>
            </a:r>
          </a:p>
          <a:p>
            <a:r>
              <a:rPr lang="en-US" b="1" dirty="0"/>
              <a:t>Post-2023 Ruling</a:t>
            </a:r>
            <a:r>
              <a:rPr lang="en-US" dirty="0"/>
              <a:t>: Following the 2023 ruling, other ADC institutions have also decided not to allow staff and readers to see applicants’ racial status during the review process.</a:t>
            </a:r>
          </a:p>
          <a:p>
            <a:r>
              <a:rPr lang="en-US" b="1" dirty="0"/>
              <a:t>Data Collection</a:t>
            </a:r>
            <a:r>
              <a:rPr lang="en-US" dirty="0"/>
              <a:t>: The ruling did not specifically address data collection or require institutions to suppress or remove racial status from applications. U.S. Department of Education Post-SFFA guidance advised that suppression of an applicant’s racial status  from view of file reviewers and admissions staff involved in selection was warranted.</a:t>
            </a:r>
            <a:br>
              <a:rPr lang="en-US" dirty="0"/>
            </a:br>
            <a:endParaRPr lang="en-US" dirty="0"/>
          </a:p>
          <a:p>
            <a:endParaRPr lang="en-US" dirty="0"/>
          </a:p>
        </p:txBody>
      </p:sp>
      <p:sp>
        <p:nvSpPr>
          <p:cNvPr id="20" name="Rectangle 19"/>
          <p:cNvSpPr/>
          <p:nvPr/>
        </p:nvSpPr>
        <p:spPr>
          <a:xfrm>
            <a:off x="0" y="1371629"/>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01</a:t>
            </a:r>
          </a:p>
          <a:p>
            <a:pPr algn="ctr" defTabSz="868131">
              <a:spcAft>
                <a:spcPts val="570"/>
              </a:spcAft>
              <a:defRPr/>
            </a:pPr>
            <a:r>
              <a:rPr lang="en-US" sz="1329" dirty="0">
                <a:solidFill>
                  <a:srgbClr val="006298"/>
                </a:solidFill>
                <a:latin typeface="Roboto"/>
              </a:rPr>
              <a:t>Continuous   Training</a:t>
            </a:r>
          </a:p>
        </p:txBody>
      </p:sp>
      <p:sp>
        <p:nvSpPr>
          <p:cNvPr id="22" name="Rectangle 21"/>
          <p:cNvSpPr/>
          <p:nvPr/>
        </p:nvSpPr>
        <p:spPr>
          <a:xfrm>
            <a:off x="0" y="2743210"/>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02</a:t>
            </a:r>
          </a:p>
          <a:p>
            <a:pPr algn="ctr" defTabSz="868131">
              <a:spcAft>
                <a:spcPts val="570"/>
              </a:spcAft>
              <a:defRPr/>
            </a:pPr>
            <a:r>
              <a:rPr lang="en-US" sz="1329" dirty="0">
                <a:solidFill>
                  <a:srgbClr val="006298"/>
                </a:solidFill>
                <a:latin typeface="Roboto"/>
              </a:rPr>
              <a:t>Bias Training</a:t>
            </a:r>
          </a:p>
        </p:txBody>
      </p:sp>
      <p:sp>
        <p:nvSpPr>
          <p:cNvPr id="23" name="Rectangle 22"/>
          <p:cNvSpPr/>
          <p:nvPr/>
        </p:nvSpPr>
        <p:spPr>
          <a:xfrm>
            <a:off x="0" y="4114792"/>
            <a:ext cx="1736331" cy="13715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FFFFFF"/>
                </a:solidFill>
                <a:latin typeface="Roboto"/>
              </a:rPr>
              <a:t>03</a:t>
            </a:r>
          </a:p>
          <a:p>
            <a:pPr algn="ctr" defTabSz="868131">
              <a:spcAft>
                <a:spcPts val="570"/>
              </a:spcAft>
              <a:defRPr/>
            </a:pPr>
            <a:r>
              <a:rPr lang="en-US" sz="1329" dirty="0">
                <a:solidFill>
                  <a:srgbClr val="FFFFFF"/>
                </a:solidFill>
                <a:latin typeface="Roboto"/>
              </a:rPr>
              <a:t>Managing Application Review</a:t>
            </a:r>
          </a:p>
        </p:txBody>
      </p:sp>
      <p:sp>
        <p:nvSpPr>
          <p:cNvPr id="24" name="Rectangle 23"/>
          <p:cNvSpPr/>
          <p:nvPr/>
        </p:nvSpPr>
        <p:spPr>
          <a:xfrm>
            <a:off x="0" y="5486373"/>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04</a:t>
            </a:r>
          </a:p>
          <a:p>
            <a:pPr algn="ctr" defTabSz="868131">
              <a:spcAft>
                <a:spcPts val="570"/>
              </a:spcAft>
              <a:defRPr/>
            </a:pPr>
            <a:r>
              <a:rPr lang="en-US" sz="1329" dirty="0">
                <a:solidFill>
                  <a:srgbClr val="006298"/>
                </a:solidFill>
                <a:latin typeface="Roboto"/>
              </a:rPr>
              <a:t>Anticipate Questions</a:t>
            </a:r>
          </a:p>
        </p:txBody>
      </p:sp>
    </p:spTree>
    <p:extLst>
      <p:ext uri="{BB962C8B-B14F-4D97-AF65-F5344CB8AC3E}">
        <p14:creationId xmlns:p14="http://schemas.microsoft.com/office/powerpoint/2010/main" val="1597077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defTabSz="868131">
              <a:defRPr/>
            </a:pPr>
            <a:endParaRPr lang="en-US" sz="100">
              <a:solidFill>
                <a:srgbClr val="FFFFFF"/>
              </a:solidFill>
              <a:latin typeface="Roboto"/>
            </a:endParaRPr>
          </a:p>
        </p:txBody>
      </p:sp>
      <p:sp>
        <p:nvSpPr>
          <p:cNvPr id="2" name="Rectangle 1"/>
          <p:cNvSpPr/>
          <p:nvPr/>
        </p:nvSpPr>
        <p:spPr>
          <a:xfrm>
            <a:off x="0" y="48"/>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endParaRPr lang="en-US" sz="1329" dirty="0">
              <a:solidFill>
                <a:srgbClr val="006298"/>
              </a:solidFill>
              <a:latin typeface="Roboto"/>
            </a:endParaRPr>
          </a:p>
        </p:txBody>
      </p:sp>
      <p:sp>
        <p:nvSpPr>
          <p:cNvPr id="5" name="Title 4"/>
          <p:cNvSpPr>
            <a:spLocks noGrp="1"/>
          </p:cNvSpPr>
          <p:nvPr>
            <p:ph type="title"/>
          </p:nvPr>
        </p:nvSpPr>
        <p:spPr/>
        <p:txBody>
          <a:bodyPr/>
          <a:lstStyle/>
          <a:p>
            <a:r>
              <a:rPr lang="en-US" dirty="0"/>
              <a:t>Be prepared for questions</a:t>
            </a:r>
          </a:p>
        </p:txBody>
      </p:sp>
      <p:sp>
        <p:nvSpPr>
          <p:cNvPr id="7" name="Text Placeholder 6"/>
          <p:cNvSpPr>
            <a:spLocks noGrp="1"/>
          </p:cNvSpPr>
          <p:nvPr>
            <p:ph type="body" sz="quarter" idx="10"/>
          </p:nvPr>
        </p:nvSpPr>
        <p:spPr/>
        <p:txBody>
          <a:bodyPr/>
          <a:lstStyle/>
          <a:p>
            <a:pPr marL="0" indent="0">
              <a:buNone/>
            </a:pPr>
            <a:r>
              <a:rPr lang="en-US" dirty="0"/>
              <a:t>Questions from staff and their understanding of the ruling may vary based on experience level:</a:t>
            </a:r>
          </a:p>
          <a:p>
            <a:r>
              <a:rPr lang="en-US" b="1" dirty="0"/>
              <a:t>Common Concerns</a:t>
            </a:r>
            <a:r>
              <a:rPr lang="en-US" dirty="0"/>
              <a:t>: Many ADC sponsors noticed that the most common questions from staff are centered around correctly following the law while evaluating applications.</a:t>
            </a:r>
          </a:p>
          <a:p>
            <a:r>
              <a:rPr lang="en-US" b="1" dirty="0"/>
              <a:t>Application Review Notes</a:t>
            </a:r>
            <a:r>
              <a:rPr lang="en-US" dirty="0"/>
              <a:t>: A highly selective institution in the Midwest shared that many staff grapple with writing notes that don’t appear to consider racial status when students talk about race as part of their live experience within their application materials. </a:t>
            </a:r>
          </a:p>
          <a:p>
            <a:r>
              <a:rPr lang="en-US" b="1" dirty="0"/>
              <a:t>Experience Level Differences</a:t>
            </a:r>
            <a:r>
              <a:rPr lang="en-US" dirty="0"/>
              <a:t>: Some ADC sponsors indicated they see a difference in the level of understanding of the ruling from their entry-level and senior staff. For example, a selective mid-Atlantic institution shared that their junior staff often present questions about the “gray area” and the ruling’s impact on the profession, reflecting their developing admission experience. Conversely, a private institution in the South found that seasoned staff presented questions due to their familiarity with previous processes, while newer staff had fewer questions as the application evaluation process was new to them.</a:t>
            </a:r>
          </a:p>
        </p:txBody>
      </p:sp>
      <p:sp>
        <p:nvSpPr>
          <p:cNvPr id="20" name="Rectangle 19"/>
          <p:cNvSpPr/>
          <p:nvPr/>
        </p:nvSpPr>
        <p:spPr>
          <a:xfrm>
            <a:off x="0" y="1371629"/>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01</a:t>
            </a:r>
          </a:p>
          <a:p>
            <a:pPr algn="ctr" defTabSz="868131">
              <a:spcAft>
                <a:spcPts val="570"/>
              </a:spcAft>
              <a:defRPr/>
            </a:pPr>
            <a:r>
              <a:rPr lang="en-US" sz="1329" dirty="0">
                <a:solidFill>
                  <a:srgbClr val="006298"/>
                </a:solidFill>
                <a:latin typeface="Roboto"/>
              </a:rPr>
              <a:t>Continuous   Training</a:t>
            </a:r>
          </a:p>
        </p:txBody>
      </p:sp>
      <p:sp>
        <p:nvSpPr>
          <p:cNvPr id="22" name="Rectangle 21"/>
          <p:cNvSpPr/>
          <p:nvPr/>
        </p:nvSpPr>
        <p:spPr>
          <a:xfrm>
            <a:off x="0" y="2743210"/>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02</a:t>
            </a:r>
          </a:p>
          <a:p>
            <a:pPr algn="ctr" defTabSz="868131">
              <a:spcAft>
                <a:spcPts val="570"/>
              </a:spcAft>
              <a:defRPr/>
            </a:pPr>
            <a:r>
              <a:rPr lang="en-US" sz="1329" dirty="0">
                <a:solidFill>
                  <a:srgbClr val="006298"/>
                </a:solidFill>
                <a:latin typeface="Roboto"/>
              </a:rPr>
              <a:t>Bias Training</a:t>
            </a:r>
          </a:p>
        </p:txBody>
      </p:sp>
      <p:sp>
        <p:nvSpPr>
          <p:cNvPr id="23" name="Rectangle 22"/>
          <p:cNvSpPr/>
          <p:nvPr/>
        </p:nvSpPr>
        <p:spPr>
          <a:xfrm>
            <a:off x="0" y="4114792"/>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03</a:t>
            </a:r>
          </a:p>
          <a:p>
            <a:pPr algn="ctr" defTabSz="868131">
              <a:spcAft>
                <a:spcPts val="570"/>
              </a:spcAft>
              <a:defRPr/>
            </a:pPr>
            <a:r>
              <a:rPr lang="en-US" sz="1329" dirty="0">
                <a:solidFill>
                  <a:srgbClr val="006298"/>
                </a:solidFill>
                <a:latin typeface="Roboto"/>
              </a:rPr>
              <a:t>Managing Application Review</a:t>
            </a:r>
          </a:p>
        </p:txBody>
      </p:sp>
      <p:sp>
        <p:nvSpPr>
          <p:cNvPr id="24" name="Rectangle 23"/>
          <p:cNvSpPr/>
          <p:nvPr/>
        </p:nvSpPr>
        <p:spPr>
          <a:xfrm>
            <a:off x="0" y="5486373"/>
            <a:ext cx="1736331" cy="13715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FFFFFF"/>
                </a:solidFill>
                <a:latin typeface="Roboto"/>
              </a:rPr>
              <a:t>04</a:t>
            </a:r>
          </a:p>
          <a:p>
            <a:pPr algn="ctr" defTabSz="868131">
              <a:spcAft>
                <a:spcPts val="570"/>
              </a:spcAft>
              <a:defRPr/>
            </a:pPr>
            <a:r>
              <a:rPr lang="en-US" sz="1329" dirty="0">
                <a:solidFill>
                  <a:srgbClr val="FFFFFF"/>
                </a:solidFill>
                <a:latin typeface="Roboto"/>
              </a:rPr>
              <a:t>Anticipate Questions</a:t>
            </a:r>
          </a:p>
        </p:txBody>
      </p:sp>
    </p:spTree>
    <p:extLst>
      <p:ext uri="{BB962C8B-B14F-4D97-AF65-F5344CB8AC3E}">
        <p14:creationId xmlns:p14="http://schemas.microsoft.com/office/powerpoint/2010/main" val="347764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58B2-EDFF-6476-CE97-10C246A1D5F7}"/>
              </a:ext>
            </a:extLst>
          </p:cNvPr>
          <p:cNvSpPr>
            <a:spLocks noGrp="1"/>
          </p:cNvSpPr>
          <p:nvPr>
            <p:ph type="ctrTitle"/>
          </p:nvPr>
        </p:nvSpPr>
        <p:spPr>
          <a:xfrm>
            <a:off x="2451737" y="2839291"/>
            <a:ext cx="7288525" cy="589709"/>
          </a:xfrm>
        </p:spPr>
        <p:txBody>
          <a:bodyPr/>
          <a:lstStyle/>
          <a:p>
            <a:r>
              <a:rPr lang="en-US" b="1" i="0" dirty="0">
                <a:solidFill>
                  <a:schemeClr val="tx2"/>
                </a:solidFill>
                <a:effectLst/>
                <a:latin typeface="Roboto" panose="02000000000000000000" pitchFamily="2" charset="0"/>
              </a:rPr>
              <a:t>How to use this content</a:t>
            </a:r>
            <a:endParaRPr lang="en-US" dirty="0">
              <a:solidFill>
                <a:schemeClr val="tx2"/>
              </a:solidFill>
            </a:endParaRPr>
          </a:p>
        </p:txBody>
      </p:sp>
    </p:spTree>
    <p:extLst>
      <p:ext uri="{BB962C8B-B14F-4D97-AF65-F5344CB8AC3E}">
        <p14:creationId xmlns:p14="http://schemas.microsoft.com/office/powerpoint/2010/main" val="704391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8FF9F90-FCCA-3C04-A341-B353C38C52EB}"/>
              </a:ext>
            </a:extLst>
          </p:cNvPr>
          <p:cNvGraphicFramePr/>
          <p:nvPr>
            <p:extLst>
              <p:ext uri="{D42A27DB-BD31-4B8C-83A1-F6EECF244321}">
                <p14:modId xmlns:p14="http://schemas.microsoft.com/office/powerpoint/2010/main" val="1002576126"/>
              </p:ext>
            </p:extLst>
          </p:nvPr>
        </p:nvGraphicFramePr>
        <p:xfrm>
          <a:off x="366107" y="697270"/>
          <a:ext cx="11459786" cy="557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28766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heme/theme1.xml><?xml version="1.0" encoding="utf-8"?>
<a:theme xmlns:a="http://schemas.openxmlformats.org/drawingml/2006/main" name="CB Branded 2024">
  <a:themeElements>
    <a:clrScheme name="CB-Corporate-19Q4">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 Branded 2024" id="{9DA35586-5F30-498A-B81B-9C9EF156A7AC}" vid="{9C8D967B-A82A-4E94-9E48-F432812DE0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UseThis xmlns="88bfdc8a-8672-45b5-a72f-c4f735d5db35" xsi:nil="true"/>
    <TaxCatchAll xmlns="c12538b9-a870-4d42-b07f-e7ab0ee26e24" xsi:nil="true"/>
    <lcf76f155ced4ddcb4097134ff3c332f xmlns="88bfdc8a-8672-45b5-a72f-c4f735d5db3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82E31D06BC17488178CDFFE0066227" ma:contentTypeVersion="16" ma:contentTypeDescription="Create a new document." ma:contentTypeScope="" ma:versionID="ee965712ffe55efe12703bb1a908069e">
  <xsd:schema xmlns:xsd="http://www.w3.org/2001/XMLSchema" xmlns:xs="http://www.w3.org/2001/XMLSchema" xmlns:p="http://schemas.microsoft.com/office/2006/metadata/properties" xmlns:ns2="88bfdc8a-8672-45b5-a72f-c4f735d5db35" xmlns:ns3="c12538b9-a870-4d42-b07f-e7ab0ee26e24" targetNamespace="http://schemas.microsoft.com/office/2006/metadata/properties" ma:root="true" ma:fieldsID="41e9a74128acc78aa04c5ec8f4ba7237" ns2:_="" ns3:_="">
    <xsd:import namespace="88bfdc8a-8672-45b5-a72f-c4f735d5db35"/>
    <xsd:import namespace="c12538b9-a870-4d42-b07f-e7ab0ee26e2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UseThi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fdc8a-8672-45b5-a72f-c4f735d5db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e5650d7-bd54-4c78-86b3-0ad055013b56"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UseThis" ma:index="22" nillable="true" ma:displayName="Files" ma:format="Dropdown" ma:internalName="UseThis">
      <xsd:simpleType>
        <xsd:restriction base="dms:Choice">
          <xsd:enumeration value="Use This"/>
          <xsd:enumeration value="Choice 2"/>
          <xsd:enumeration value="Choice 3"/>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538b9-a870-4d42-b07f-e7ab0ee26e2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711b844-7c8b-4ce0-bbcb-2b42ba9872cd}" ma:internalName="TaxCatchAll" ma:showField="CatchAllData" ma:web="c12538b9-a870-4d42-b07f-e7ab0ee26e24">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A038C4-9F08-4032-9873-41B16C3DA1A9}">
  <ds:schemaRefs>
    <ds:schemaRef ds:uri="http://schemas.microsoft.com/sharepoint/v3/contenttype/forms"/>
  </ds:schemaRefs>
</ds:datastoreItem>
</file>

<file path=customXml/itemProps2.xml><?xml version="1.0" encoding="utf-8"?>
<ds:datastoreItem xmlns:ds="http://schemas.openxmlformats.org/officeDocument/2006/customXml" ds:itemID="{220D5FCF-2B7C-4E6D-9164-B2AC99FDEC8B}">
  <ds:schemaRefs>
    <ds:schemaRef ds:uri="http://schemas.microsoft.com/office/2006/documentManagement/types"/>
    <ds:schemaRef ds:uri="http://purl.org/dc/elements/1.1/"/>
    <ds:schemaRef ds:uri="http://schemas.openxmlformats.org/package/2006/metadata/core-properties"/>
    <ds:schemaRef ds:uri="88bfdc8a-8672-45b5-a72f-c4f735d5db35"/>
    <ds:schemaRef ds:uri="http://www.w3.org/XML/1998/namespace"/>
    <ds:schemaRef ds:uri="http://schemas.microsoft.com/office/2006/metadata/properties"/>
    <ds:schemaRef ds:uri="http://purl.org/dc/dcmitype/"/>
    <ds:schemaRef ds:uri="http://purl.org/dc/terms/"/>
    <ds:schemaRef ds:uri="c12538b9-a870-4d42-b07f-e7ab0ee26e24"/>
    <ds:schemaRef ds:uri="http://schemas.microsoft.com/office/infopath/2007/PartnerControls"/>
  </ds:schemaRefs>
</ds:datastoreItem>
</file>

<file path=customXml/itemProps3.xml><?xml version="1.0" encoding="utf-8"?>
<ds:datastoreItem xmlns:ds="http://schemas.openxmlformats.org/officeDocument/2006/customXml" ds:itemID="{4366E5D7-7D45-4BCD-A304-B4EF3AA973BB}">
  <ds:schemaRefs>
    <ds:schemaRef ds:uri="88bfdc8a-8672-45b5-a72f-c4f735d5db35"/>
    <ds:schemaRef ds:uri="c12538b9-a870-4d42-b07f-e7ab0ee26e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530bded-fd6e-4f58-b5d2-ea681eb07663}" enabled="0" method="" siteId="{7530bded-fd6e-4f58-b5d2-ea681eb07663}" removed="1"/>
</clbl:labelList>
</file>

<file path=docProps/app.xml><?xml version="1.0" encoding="utf-8"?>
<Properties xmlns="http://schemas.openxmlformats.org/officeDocument/2006/extended-properties" xmlns:vt="http://schemas.openxmlformats.org/officeDocument/2006/docPropsVTypes">
  <Template>CB Branded 2024</Template>
  <TotalTime>3235</TotalTime>
  <Words>2512</Words>
  <Application>Microsoft Office PowerPoint</Application>
  <PresentationFormat>Widescreen</PresentationFormat>
  <Paragraphs>183</Paragraphs>
  <Slides>27</Slides>
  <Notes>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Marlett</vt:lpstr>
      <vt:lpstr>Roboto</vt:lpstr>
      <vt:lpstr>Times New Roman</vt:lpstr>
      <vt:lpstr>Verdana</vt:lpstr>
      <vt:lpstr>CB Branded 2024</vt:lpstr>
      <vt:lpstr>SCOTUS Staff Training Toolkit</vt:lpstr>
      <vt:lpstr>Summary</vt:lpstr>
      <vt:lpstr>Recommended Actions and Practices</vt:lpstr>
      <vt:lpstr>Continuous training on application review and evaluation</vt:lpstr>
      <vt:lpstr>Incorporate bias training into staff training </vt:lpstr>
      <vt:lpstr>Determine who gets to view applicants’ racial status and when</vt:lpstr>
      <vt:lpstr>Be prepared for questions</vt:lpstr>
      <vt:lpstr>How to use this content</vt:lpstr>
      <vt:lpstr>PowerPoint Presentation</vt:lpstr>
      <vt:lpstr>Then to Now:  A History of Race-Conscious Admission Policies</vt:lpstr>
      <vt:lpstr>Four Decades of Legal Precedent</vt:lpstr>
      <vt:lpstr>Bakke (1978)</vt:lpstr>
      <vt:lpstr>Grutter and Gratz (2003)</vt:lpstr>
      <vt:lpstr>Fisher I and Fisher II (2013, 2016)</vt:lpstr>
      <vt:lpstr>SFFA v. UNC/Harvard (2023)</vt:lpstr>
      <vt:lpstr>The 2023 SCOTUS Ruling in a Nutshell</vt:lpstr>
      <vt:lpstr>SCOTUS Ruling: Overview</vt:lpstr>
      <vt:lpstr>Additional Ruling Guidance and Insight </vt:lpstr>
      <vt:lpstr>How does the ruling impact Native college applicants?</vt:lpstr>
      <vt:lpstr>Reflection Questions</vt:lpstr>
      <vt:lpstr>Resources to Inform Next Steps</vt:lpstr>
      <vt:lpstr>Race and College Admissions: What’s Next? (March 2024)</vt:lpstr>
      <vt:lpstr>Race Neutral Strategies</vt:lpstr>
      <vt:lpstr>ADC Sponsor Examples</vt:lpstr>
      <vt:lpstr>A selective private institution in the South </vt:lpstr>
      <vt:lpstr>A public flagship institution in the Northeast</vt:lpstr>
      <vt:lpstr>A selective private institution in the Midwest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SCOTUS Staff Training Toolkit</dc:title>
  <dc:creator>Claycomb, Megan (She/Her/Hers)</dc:creator>
  <cp:lastModifiedBy>Claycomb, Megan (She/Her/Hers)</cp:lastModifiedBy>
  <cp:revision>2</cp:revision>
  <dcterms:created xsi:type="dcterms:W3CDTF">2024-08-02T16:54:08Z</dcterms:created>
  <dcterms:modified xsi:type="dcterms:W3CDTF">2025-02-27T15:15:42Z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0x0101000B82E31D06BC17488178CDFFE0066227</vt:lpwstr>
  </property>
  <property fmtid="{D5CDD505-2E9C-101B-9397-08002B2CF9AE}" pid="3" name="MediaServiceImageTags">
    <vt:lpwstr/>
  </property>
</Properties>
</file>