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6" r:id="rId5"/>
    <p:sldId id="268" r:id="rId6"/>
    <p:sldId id="269" r:id="rId7"/>
    <p:sldId id="292" r:id="rId8"/>
    <p:sldId id="294" r:id="rId9"/>
    <p:sldId id="295" r:id="rId10"/>
    <p:sldId id="297" r:id="rId11"/>
    <p:sldId id="257" r:id="rId12"/>
    <p:sldId id="258" r:id="rId13"/>
    <p:sldId id="259" r:id="rId14"/>
    <p:sldId id="260" r:id="rId15"/>
    <p:sldId id="261" r:id="rId16"/>
    <p:sldId id="301" r:id="rId17"/>
    <p:sldId id="262" r:id="rId18"/>
    <p:sldId id="299" r:id="rId19"/>
    <p:sldId id="267" r:id="rId20"/>
    <p:sldId id="303" r:id="rId21"/>
    <p:sldId id="304"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37E105-4AD2-1F2F-DDB2-C6B6CA7FB2E8}" name="Newby, Crystal (She/Her/Hers)" initials="NC" userId="S::cnewby@collegeboard.org::697015a1-bbde-4606-ad00-60050c9036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E5A31-041B-4301-9DE0-ABE19A8F7644}" v="3" dt="2025-05-16T14:26:10.600"/>
    <p1510:client id="{A24AE03F-101B-F742-2841-685BE0BB8A61}" v="6" dt="2025-05-16T14:14:51.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3614-E109-4E4E-BA57-6C48A1D4939C}"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4EE28-0505-462A-83D9-49B360874F36}" type="slidenum">
              <a:rPr lang="en-US" smtClean="0"/>
              <a:t>‹#›</a:t>
            </a:fld>
            <a:endParaRPr lang="en-US"/>
          </a:p>
        </p:txBody>
      </p:sp>
    </p:spTree>
    <p:extLst>
      <p:ext uri="{BB962C8B-B14F-4D97-AF65-F5344CB8AC3E}">
        <p14:creationId xmlns:p14="http://schemas.microsoft.com/office/powerpoint/2010/main" val="81256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73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32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AF150-6D2A-4DA1-BED8-20A773521B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4060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Main">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65" name="Picture Placeholder 64"/>
          <p:cNvSpPr>
            <a:spLocks noGrp="1"/>
          </p:cNvSpPr>
          <p:nvPr>
            <p:ph type="pic" sz="quarter" idx="12" hasCustomPrompt="1"/>
          </p:nvPr>
        </p:nvSpPr>
        <p:spPr>
          <a:xfrm>
            <a:off x="6067348" y="340639"/>
            <a:ext cx="5807271" cy="5818125"/>
          </a:xfrm>
          <a:custGeom>
            <a:avLst/>
            <a:gdLst>
              <a:gd name="connsiteX0" fmla="*/ 2401251 w 6108176"/>
              <a:gd name="connsiteY0" fmla="*/ 0 h 6119507"/>
              <a:gd name="connsiteX1" fmla="*/ 3884955 w 6108176"/>
              <a:gd name="connsiteY1" fmla="*/ 0 h 6119507"/>
              <a:gd name="connsiteX2" fmla="*/ 4077766 w 6108176"/>
              <a:gd name="connsiteY2" fmla="*/ 49577 h 6119507"/>
              <a:gd name="connsiteX3" fmla="*/ 6031698 w 6108176"/>
              <a:gd name="connsiteY3" fmla="*/ 1810336 h 6119507"/>
              <a:gd name="connsiteX4" fmla="*/ 6108176 w 6108176"/>
              <a:gd name="connsiteY4" fmla="*/ 2009700 h 6119507"/>
              <a:gd name="connsiteX5" fmla="*/ 6108176 w 6108176"/>
              <a:gd name="connsiteY5" fmla="*/ 4093047 h 6119507"/>
              <a:gd name="connsiteX6" fmla="*/ 6031698 w 6108176"/>
              <a:gd name="connsiteY6" fmla="*/ 4292410 h 6119507"/>
              <a:gd name="connsiteX7" fmla="*/ 4077766 w 6108176"/>
              <a:gd name="connsiteY7" fmla="*/ 6053169 h 6119507"/>
              <a:gd name="connsiteX8" fmla="*/ 3819769 w 6108176"/>
              <a:gd name="connsiteY8" fmla="*/ 6119507 h 6119507"/>
              <a:gd name="connsiteX9" fmla="*/ 2466437 w 6108176"/>
              <a:gd name="connsiteY9" fmla="*/ 6119507 h 6119507"/>
              <a:gd name="connsiteX10" fmla="*/ 2208440 w 6108176"/>
              <a:gd name="connsiteY10" fmla="*/ 6053169 h 6119507"/>
              <a:gd name="connsiteX11" fmla="*/ 0 w 6108176"/>
              <a:gd name="connsiteY11" fmla="*/ 3051373 h 6119507"/>
              <a:gd name="connsiteX12" fmla="*/ 2208440 w 6108176"/>
              <a:gd name="connsiteY12" fmla="*/ 49577 h 611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08176" h="6119507">
                <a:moveTo>
                  <a:pt x="2401251" y="0"/>
                </a:moveTo>
                <a:lnTo>
                  <a:pt x="3884955" y="0"/>
                </a:lnTo>
                <a:lnTo>
                  <a:pt x="4077766" y="49577"/>
                </a:lnTo>
                <a:cubicBezTo>
                  <a:pt x="4957393" y="323170"/>
                  <a:pt x="5671366" y="972752"/>
                  <a:pt x="6031698" y="1810336"/>
                </a:cubicBezTo>
                <a:lnTo>
                  <a:pt x="6108176" y="2009700"/>
                </a:lnTo>
                <a:lnTo>
                  <a:pt x="6108176" y="4093047"/>
                </a:lnTo>
                <a:lnTo>
                  <a:pt x="6031698" y="4292410"/>
                </a:lnTo>
                <a:cubicBezTo>
                  <a:pt x="5671366" y="5129995"/>
                  <a:pt x="4957393" y="5779577"/>
                  <a:pt x="4077766" y="6053169"/>
                </a:cubicBezTo>
                <a:lnTo>
                  <a:pt x="3819769" y="6119507"/>
                </a:lnTo>
                <a:lnTo>
                  <a:pt x="2466437" y="6119507"/>
                </a:lnTo>
                <a:lnTo>
                  <a:pt x="2208440" y="6053169"/>
                </a:lnTo>
                <a:cubicBezTo>
                  <a:pt x="928982" y="5655216"/>
                  <a:pt x="0" y="4461782"/>
                  <a:pt x="0" y="3051373"/>
                </a:cubicBezTo>
                <a:cubicBezTo>
                  <a:pt x="0" y="1640964"/>
                  <a:pt x="928982" y="447530"/>
                  <a:pt x="2208440" y="49577"/>
                </a:cubicBezTo>
                <a:close/>
              </a:path>
            </a:pathLst>
          </a:custGeom>
          <a:solidFill>
            <a:schemeClr val="accent3"/>
          </a:solidFill>
        </p:spPr>
        <p:txBody>
          <a:bodyPr wrap="square" anchor="ctr">
            <a:noAutofit/>
          </a:bodyPr>
          <a:lstStyle>
            <a:lvl1pPr marL="0" marR="0" indent="0" algn="ctr" defTabSz="931433" rtl="0" eaLnBrk="1" fontAlgn="base" latinLnBrk="0" hangingPunct="1">
              <a:lnSpc>
                <a:spcPct val="100000"/>
              </a:lnSpc>
              <a:spcBef>
                <a:spcPct val="40000"/>
              </a:spcBef>
              <a:spcAft>
                <a:spcPct val="0"/>
              </a:spcAft>
              <a:buClr>
                <a:schemeClr val="accent3"/>
              </a:buClr>
              <a:buSzPts val="2400"/>
              <a:buFont typeface="Verdana" pitchFamily="34" charset="0"/>
              <a:buNone/>
              <a:tabLst/>
              <a:defRPr>
                <a:solidFill>
                  <a:schemeClr val="tx2"/>
                </a:solidFill>
              </a:defRPr>
            </a:lvl1pPr>
          </a:lstStyle>
          <a:p>
            <a:pPr marL="257727" marR="0" lvl="0" indent="-257727" algn="l" defTabSz="931433" rtl="0" eaLnBrk="1" fontAlgn="base" latinLnBrk="0" hangingPunct="1">
              <a:lnSpc>
                <a:spcPct val="100000"/>
              </a:lnSpc>
              <a:spcBef>
                <a:spcPct val="40000"/>
              </a:spcBef>
              <a:spcAft>
                <a:spcPct val="0"/>
              </a:spcAft>
              <a:buClr>
                <a:schemeClr val="tx1"/>
              </a:buClr>
              <a:buSzPts val="2400"/>
              <a:buFont typeface="Verdana" pitchFamily="34" charset="0"/>
              <a:buChar char="•"/>
              <a:tabLst/>
              <a:defRPr/>
            </a:pPr>
            <a:r>
              <a:rPr lang="en-US"/>
              <a:t>Insert Brand Approved Picture for Cover</a:t>
            </a:r>
            <a:br>
              <a:rPr lang="en-US"/>
            </a:br>
            <a:r>
              <a:rPr lang="en-US"/>
              <a:t>(Square Pictures only)</a:t>
            </a:r>
          </a:p>
          <a:p>
            <a:endParaRPr lang="en-US"/>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11" name="Picture 10" descr="A white text on a black background&#10;&#10;Description automatically generated">
            <a:extLst>
              <a:ext uri="{FF2B5EF4-FFF2-40B4-BE49-F238E27FC236}">
                <a16:creationId xmlns:a16="http://schemas.microsoft.com/office/drawing/2014/main" id="{80903345-2465-AFA5-AC8B-99067D01D90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1336518514"/>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ighlight Area Right">
    <p:spTree>
      <p:nvGrpSpPr>
        <p:cNvPr id="1" name=""/>
        <p:cNvGrpSpPr/>
        <p:nvPr/>
      </p:nvGrpSpPr>
      <p:grpSpPr>
        <a:xfrm>
          <a:off x="0" y="0"/>
          <a:ext cx="0" cy="0"/>
          <a:chOff x="0" y="0"/>
          <a:chExt cx="0" cy="0"/>
        </a:xfrm>
      </p:grpSpPr>
      <p:sp>
        <p:nvSpPr>
          <p:cNvPr id="26"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9" name="Straight Connector 28"/>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4"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6" name="Straight Connector 15"/>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44876"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cxnSp>
        <p:nvCxnSpPr>
          <p:cNvPr id="11" name="Straight Connector 10"/>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ull Page Photo">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452924" y="408560"/>
            <a:ext cx="11286153" cy="6100454"/>
          </a:xfrm>
        </p:spPr>
        <p:txBody>
          <a:bodyPr anchor="ctr">
            <a:normAutofit/>
          </a:bodyPr>
          <a:lstStyle>
            <a:lvl1pPr marL="0" indent="0" algn="ctr">
              <a:buNone/>
              <a:defRPr sz="1899" b="1" baseline="0">
                <a:solidFill>
                  <a:schemeClr val="bg2"/>
                </a:solidFill>
              </a:defRPr>
            </a:lvl1pPr>
          </a:lstStyle>
          <a:p>
            <a:r>
              <a:rPr lang="en-US"/>
              <a:t>Insert Full Background Photo Photo To Highlight a Key Message</a:t>
            </a:r>
          </a:p>
        </p:txBody>
      </p:sp>
      <p:cxnSp>
        <p:nvCxnSpPr>
          <p:cNvPr id="6" name="Straight Connector 5"/>
          <p:cNvCxnSpPr/>
          <p:nvPr/>
        </p:nvCxnSpPr>
        <p:spPr>
          <a:xfrm>
            <a:off x="452924" y="432879"/>
            <a:ext cx="11286153"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77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Full Slide B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72305" y="175390"/>
            <a:ext cx="11847391" cy="6507219"/>
          </a:xfrm>
          <a:prstGeom prst="rect">
            <a:avLst/>
          </a:prstGeom>
          <a:solidFill>
            <a:schemeClr val="accent3">
              <a:alpha val="67000"/>
            </a:schemeClr>
          </a:solidFill>
        </p:spPr>
        <p:txBody>
          <a:bodyPr lIns="1920240" tIns="182880" rIns="1920240" bIns="182880" anchor="ctr" anchorCtr="0">
            <a:noAutofit/>
          </a:bodyPr>
          <a:lstStyle>
            <a:lvl1pPr algn="ctr">
              <a:defRPr sz="3038" b="0">
                <a:solidFill>
                  <a:schemeClr val="tx2"/>
                </a:solidFill>
              </a:defRPr>
            </a:lvl1pPr>
          </a:lstStyle>
          <a:p>
            <a:r>
              <a:rPr lang="en-US"/>
              <a:t>This is a sample quote to support your slides</a:t>
            </a:r>
            <a:br>
              <a:rPr lang="en-US"/>
            </a:br>
            <a:r>
              <a:rPr lang="en-US"/>
              <a:t>(Use Format Background to Change Picture:</a:t>
            </a:r>
            <a:br>
              <a:rPr lang="en-US"/>
            </a:br>
            <a:r>
              <a:rPr lang="en-US"/>
              <a:t>Copy image you like. Right Click Format Background. Change Picture Source to Clipboard)</a:t>
            </a:r>
          </a:p>
        </p:txBody>
      </p:sp>
      <p:sp>
        <p:nvSpPr>
          <p:cNvPr id="6"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4" name="Freeform 3"/>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
        <p:nvSpPr>
          <p:cNvPr id="5" name="Freeform 4"/>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655389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Slide Solid Background">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0" y="1634537"/>
            <a:ext cx="12192000" cy="3588923"/>
          </a:xfrm>
          <a:prstGeom prst="rect">
            <a:avLst/>
          </a:prstGeom>
        </p:spPr>
        <p:txBody>
          <a:bodyPr lIns="1920240" tIns="45720" rIns="1920240" bIns="45720" anchor="ctr" anchorCtr="0">
            <a:noAutofit/>
          </a:bodyPr>
          <a:lstStyle>
            <a:lvl1pPr algn="ctr">
              <a:defRPr sz="4367" b="0">
                <a:solidFill>
                  <a:schemeClr val="tx2"/>
                </a:solidFill>
              </a:defRPr>
            </a:lvl1pPr>
          </a:lstStyle>
          <a:p>
            <a:r>
              <a:rPr lang="en-US"/>
              <a:t>This is a sample quote to draw help make a point based on what people are saying</a:t>
            </a:r>
          </a:p>
        </p:txBody>
      </p:sp>
      <p:grpSp>
        <p:nvGrpSpPr>
          <p:cNvPr id="35" name="Group 34"/>
          <p:cNvGrpSpPr/>
          <p:nvPr/>
        </p:nvGrpSpPr>
        <p:grpSpPr>
          <a:xfrm>
            <a:off x="1489823" y="1925777"/>
            <a:ext cx="1475292" cy="1150358"/>
            <a:chOff x="1422137" y="1996264"/>
            <a:chExt cx="1197131" cy="933450"/>
          </a:xfrm>
        </p:grpSpPr>
        <p:grpSp>
          <p:nvGrpSpPr>
            <p:cNvPr id="14" name="Group 4"/>
            <p:cNvGrpSpPr>
              <a:grpSpLocks noChangeAspect="1"/>
            </p:cNvGrpSpPr>
            <p:nvPr/>
          </p:nvGrpSpPr>
          <p:grpSpPr bwMode="auto">
            <a:xfrm>
              <a:off x="1422137" y="1996264"/>
              <a:ext cx="550863" cy="933450"/>
              <a:chOff x="610" y="950"/>
              <a:chExt cx="347" cy="588"/>
            </a:xfrm>
          </p:grpSpPr>
          <p:sp>
            <p:nvSpPr>
              <p:cNvPr id="15"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16"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32" name="Group 4"/>
            <p:cNvGrpSpPr>
              <a:grpSpLocks noChangeAspect="1"/>
            </p:cNvGrpSpPr>
            <p:nvPr/>
          </p:nvGrpSpPr>
          <p:grpSpPr bwMode="auto">
            <a:xfrm>
              <a:off x="2068405" y="1996264"/>
              <a:ext cx="550863" cy="933450"/>
              <a:chOff x="610" y="950"/>
              <a:chExt cx="347" cy="588"/>
            </a:xfrm>
          </p:grpSpPr>
          <p:sp>
            <p:nvSpPr>
              <p:cNvPr id="33"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34"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grpSp>
        <p:nvGrpSpPr>
          <p:cNvPr id="19" name="Group 18"/>
          <p:cNvGrpSpPr/>
          <p:nvPr/>
        </p:nvGrpSpPr>
        <p:grpSpPr>
          <a:xfrm rot="10800000">
            <a:off x="9226823" y="2048551"/>
            <a:ext cx="1475292" cy="1150358"/>
            <a:chOff x="1422137" y="1996264"/>
            <a:chExt cx="1197131" cy="933450"/>
          </a:xfrm>
        </p:grpSpPr>
        <p:grpSp>
          <p:nvGrpSpPr>
            <p:cNvPr id="20" name="Group 4"/>
            <p:cNvGrpSpPr>
              <a:grpSpLocks noChangeAspect="1"/>
            </p:cNvGrpSpPr>
            <p:nvPr/>
          </p:nvGrpSpPr>
          <p:grpSpPr bwMode="auto">
            <a:xfrm>
              <a:off x="1422137" y="1996264"/>
              <a:ext cx="550863" cy="933450"/>
              <a:chOff x="610" y="950"/>
              <a:chExt cx="347" cy="588"/>
            </a:xfrm>
          </p:grpSpPr>
          <p:sp>
            <p:nvSpPr>
              <p:cNvPr id="24"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5"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42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nvGrpSpPr>
            <p:cNvPr id="21" name="Group 4"/>
            <p:cNvGrpSpPr>
              <a:grpSpLocks noChangeAspect="1"/>
            </p:cNvGrpSpPr>
            <p:nvPr/>
          </p:nvGrpSpPr>
          <p:grpSpPr bwMode="auto">
            <a:xfrm>
              <a:off x="2068405" y="1996264"/>
              <a:ext cx="550863" cy="933450"/>
              <a:chOff x="610" y="950"/>
              <a:chExt cx="347" cy="588"/>
            </a:xfrm>
          </p:grpSpPr>
          <p:sp>
            <p:nvSpPr>
              <p:cNvPr id="22" name="AutoShape 3"/>
              <p:cNvSpPr>
                <a:spLocks noChangeAspect="1" noChangeArrowheads="1" noTextEdit="1"/>
              </p:cNvSpPr>
              <p:nvPr/>
            </p:nvSpPr>
            <p:spPr bwMode="auto">
              <a:xfrm>
                <a:off x="610" y="950"/>
                <a:ext cx="347" cy="5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709"/>
              </a:p>
            </p:txBody>
          </p:sp>
          <p:sp>
            <p:nvSpPr>
              <p:cNvPr id="23" name="Freeform 5"/>
              <p:cNvSpPr>
                <a:spLocks/>
              </p:cNvSpPr>
              <p:nvPr/>
            </p:nvSpPr>
            <p:spPr bwMode="auto">
              <a:xfrm>
                <a:off x="612" y="948"/>
                <a:ext cx="347" cy="588"/>
              </a:xfrm>
              <a:custGeom>
                <a:avLst/>
                <a:gdLst>
                  <a:gd name="T0" fmla="*/ 75 w 144"/>
                  <a:gd name="T1" fmla="*/ 0 h 246"/>
                  <a:gd name="T2" fmla="*/ 94 w 144"/>
                  <a:gd name="T3" fmla="*/ 14 h 246"/>
                  <a:gd name="T4" fmla="*/ 41 w 144"/>
                  <a:gd name="T5" fmla="*/ 85 h 246"/>
                  <a:gd name="T6" fmla="*/ 24 w 144"/>
                  <a:gd name="T7" fmla="*/ 126 h 246"/>
                  <a:gd name="T8" fmla="*/ 24 w 144"/>
                  <a:gd name="T9" fmla="*/ 222 h 246"/>
                  <a:gd name="T10" fmla="*/ 120 w 144"/>
                  <a:gd name="T11" fmla="*/ 222 h 246"/>
                  <a:gd name="T12" fmla="*/ 120 w 144"/>
                  <a:gd name="T13" fmla="*/ 138 h 246"/>
                  <a:gd name="T14" fmla="*/ 60 w 144"/>
                  <a:gd name="T15" fmla="*/ 138 h 246"/>
                  <a:gd name="T16" fmla="*/ 60 w 144"/>
                  <a:gd name="T17" fmla="*/ 114 h 246"/>
                  <a:gd name="T18" fmla="*/ 120 w 144"/>
                  <a:gd name="T19" fmla="*/ 114 h 246"/>
                  <a:gd name="T20" fmla="*/ 144 w 144"/>
                  <a:gd name="T21" fmla="*/ 138 h 246"/>
                  <a:gd name="T22" fmla="*/ 144 w 144"/>
                  <a:gd name="T23" fmla="*/ 222 h 246"/>
                  <a:gd name="T24" fmla="*/ 120 w 144"/>
                  <a:gd name="T25" fmla="*/ 246 h 246"/>
                  <a:gd name="T26" fmla="*/ 20 w 144"/>
                  <a:gd name="T27" fmla="*/ 246 h 246"/>
                  <a:gd name="T28" fmla="*/ 0 w 144"/>
                  <a:gd name="T29" fmla="*/ 222 h 246"/>
                  <a:gd name="T30" fmla="*/ 0 w 144"/>
                  <a:gd name="T31" fmla="*/ 126 h 246"/>
                  <a:gd name="T32" fmla="*/ 22 w 144"/>
                  <a:gd name="T33" fmla="*/ 70 h 246"/>
                  <a:gd name="T34" fmla="*/ 75 w 144"/>
                  <a:gd name="T35"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246">
                    <a:moveTo>
                      <a:pt x="75" y="0"/>
                    </a:moveTo>
                    <a:cubicBezTo>
                      <a:pt x="94" y="14"/>
                      <a:pt x="94" y="14"/>
                      <a:pt x="94" y="14"/>
                    </a:cubicBezTo>
                    <a:cubicBezTo>
                      <a:pt x="41" y="85"/>
                      <a:pt x="41" y="85"/>
                      <a:pt x="41" y="85"/>
                    </a:cubicBezTo>
                    <a:cubicBezTo>
                      <a:pt x="31" y="97"/>
                      <a:pt x="24" y="110"/>
                      <a:pt x="24" y="126"/>
                    </a:cubicBezTo>
                    <a:cubicBezTo>
                      <a:pt x="24" y="222"/>
                      <a:pt x="24" y="222"/>
                      <a:pt x="24" y="222"/>
                    </a:cubicBezTo>
                    <a:cubicBezTo>
                      <a:pt x="120" y="222"/>
                      <a:pt x="120" y="222"/>
                      <a:pt x="120" y="222"/>
                    </a:cubicBezTo>
                    <a:cubicBezTo>
                      <a:pt x="120" y="138"/>
                      <a:pt x="120" y="138"/>
                      <a:pt x="120" y="138"/>
                    </a:cubicBezTo>
                    <a:cubicBezTo>
                      <a:pt x="60" y="138"/>
                      <a:pt x="60" y="138"/>
                      <a:pt x="60" y="138"/>
                    </a:cubicBezTo>
                    <a:cubicBezTo>
                      <a:pt x="60" y="114"/>
                      <a:pt x="60" y="114"/>
                      <a:pt x="60" y="114"/>
                    </a:cubicBezTo>
                    <a:cubicBezTo>
                      <a:pt x="120" y="114"/>
                      <a:pt x="120" y="114"/>
                      <a:pt x="120" y="114"/>
                    </a:cubicBezTo>
                    <a:cubicBezTo>
                      <a:pt x="133" y="114"/>
                      <a:pt x="144" y="125"/>
                      <a:pt x="144" y="138"/>
                    </a:cubicBezTo>
                    <a:cubicBezTo>
                      <a:pt x="144" y="222"/>
                      <a:pt x="144" y="222"/>
                      <a:pt x="144" y="222"/>
                    </a:cubicBezTo>
                    <a:cubicBezTo>
                      <a:pt x="144" y="235"/>
                      <a:pt x="133" y="246"/>
                      <a:pt x="120" y="246"/>
                    </a:cubicBezTo>
                    <a:cubicBezTo>
                      <a:pt x="20" y="246"/>
                      <a:pt x="20" y="246"/>
                      <a:pt x="20" y="246"/>
                    </a:cubicBezTo>
                    <a:cubicBezTo>
                      <a:pt x="7" y="246"/>
                      <a:pt x="0" y="235"/>
                      <a:pt x="0" y="222"/>
                    </a:cubicBezTo>
                    <a:cubicBezTo>
                      <a:pt x="0" y="126"/>
                      <a:pt x="0" y="126"/>
                      <a:pt x="0" y="126"/>
                    </a:cubicBezTo>
                    <a:cubicBezTo>
                      <a:pt x="0" y="105"/>
                      <a:pt x="9" y="86"/>
                      <a:pt x="22" y="70"/>
                    </a:cubicBezTo>
                    <a:lnTo>
                      <a:pt x="75" y="0"/>
                    </a:lnTo>
                    <a:close/>
                  </a:path>
                </a:pathLst>
              </a:custGeom>
              <a:solidFill>
                <a:schemeClr val="tx2">
                  <a:alpha val="23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709"/>
              </a:p>
            </p:txBody>
          </p:sp>
        </p:grpSp>
      </p:grpSp>
      <p:sp>
        <p:nvSpPr>
          <p:cNvPr id="28" name="Subtitle 2"/>
          <p:cNvSpPr>
            <a:spLocks noGrp="1"/>
          </p:cNvSpPr>
          <p:nvPr>
            <p:ph type="subTitle" idx="1" hasCustomPrompt="1"/>
          </p:nvPr>
        </p:nvSpPr>
        <p:spPr>
          <a:xfrm>
            <a:off x="0" y="5296760"/>
            <a:ext cx="12192000" cy="741021"/>
          </a:xfrm>
        </p:spPr>
        <p:txBody>
          <a:bodyPr anchor="ctr">
            <a:normAutofit/>
          </a:bodyPr>
          <a:lstStyle>
            <a:lvl1pPr marL="0" indent="0" algn="ctr">
              <a:buNone/>
              <a:defRPr sz="1709">
                <a:solidFill>
                  <a:schemeClr val="tx2"/>
                </a:solidFill>
              </a:defRPr>
            </a:lvl1pPr>
            <a:lvl2pPr marL="434066" indent="0" algn="ctr">
              <a:buNone/>
              <a:defRPr sz="1899"/>
            </a:lvl2pPr>
            <a:lvl3pPr marL="868131" indent="0" algn="ctr">
              <a:buNone/>
              <a:defRPr sz="1709"/>
            </a:lvl3pPr>
            <a:lvl4pPr marL="1302197" indent="0" algn="ctr">
              <a:buNone/>
              <a:defRPr sz="1519"/>
            </a:lvl4pPr>
            <a:lvl5pPr marL="1736263" indent="0" algn="ctr">
              <a:buNone/>
              <a:defRPr sz="1519"/>
            </a:lvl5pPr>
            <a:lvl6pPr marL="2170328" indent="0" algn="ctr">
              <a:buNone/>
              <a:defRPr sz="1519"/>
            </a:lvl6pPr>
            <a:lvl7pPr marL="2604394" indent="0" algn="ctr">
              <a:buNone/>
              <a:defRPr sz="1519"/>
            </a:lvl7pPr>
            <a:lvl8pPr marL="3038460" indent="0" algn="ctr">
              <a:buNone/>
              <a:defRPr sz="1519"/>
            </a:lvl8pPr>
            <a:lvl9pPr marL="3472525" indent="0" algn="ctr">
              <a:buNone/>
              <a:defRPr sz="1519"/>
            </a:lvl9pPr>
          </a:lstStyle>
          <a:p>
            <a:pPr algn="ctr"/>
            <a:r>
              <a:rPr lang="en-US">
                <a:solidFill>
                  <a:schemeClr val="tx2"/>
                </a:solidFill>
              </a:rPr>
              <a:t>Brianna Sullivan</a:t>
            </a:r>
          </a:p>
        </p:txBody>
      </p:sp>
      <p:sp>
        <p:nvSpPr>
          <p:cNvPr id="27" name="Freeform 26"/>
          <p:cNvSpPr/>
          <p:nvPr/>
        </p:nvSpPr>
        <p:spPr>
          <a:xfrm>
            <a:off x="0" y="0"/>
            <a:ext cx="12192000" cy="6858000"/>
          </a:xfrm>
          <a:custGeom>
            <a:avLst/>
            <a:gdLst>
              <a:gd name="connsiteX0" fmla="*/ 181479 w 12841288"/>
              <a:gd name="connsiteY0" fmla="*/ 184729 h 7223125"/>
              <a:gd name="connsiteX1" fmla="*/ 181479 w 12841288"/>
              <a:gd name="connsiteY1" fmla="*/ 7038397 h 7223125"/>
              <a:gd name="connsiteX2" fmla="*/ 12659806 w 12841288"/>
              <a:gd name="connsiteY2" fmla="*/ 7038397 h 7223125"/>
              <a:gd name="connsiteX3" fmla="*/ 12659806 w 12841288"/>
              <a:gd name="connsiteY3" fmla="*/ 184729 h 7223125"/>
              <a:gd name="connsiteX4" fmla="*/ 0 w 12841288"/>
              <a:gd name="connsiteY4" fmla="*/ 0 h 7223125"/>
              <a:gd name="connsiteX5" fmla="*/ 12841288 w 12841288"/>
              <a:gd name="connsiteY5" fmla="*/ 0 h 7223125"/>
              <a:gd name="connsiteX6" fmla="*/ 12841288 w 12841288"/>
              <a:gd name="connsiteY6" fmla="*/ 7223125 h 7223125"/>
              <a:gd name="connsiteX7" fmla="*/ 0 w 12841288"/>
              <a:gd name="connsiteY7" fmla="*/ 7223125 h 722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1288" h="7223125">
                <a:moveTo>
                  <a:pt x="181479" y="184729"/>
                </a:moveTo>
                <a:lnTo>
                  <a:pt x="181479" y="7038397"/>
                </a:lnTo>
                <a:lnTo>
                  <a:pt x="12659806" y="7038397"/>
                </a:lnTo>
                <a:lnTo>
                  <a:pt x="12659806" y="184729"/>
                </a:lnTo>
                <a:close/>
                <a:moveTo>
                  <a:pt x="0" y="0"/>
                </a:moveTo>
                <a:lnTo>
                  <a:pt x="12841288" y="0"/>
                </a:lnTo>
                <a:lnTo>
                  <a:pt x="12841288" y="7223125"/>
                </a:lnTo>
                <a:lnTo>
                  <a:pt x="0" y="7223125"/>
                </a:lnTo>
                <a:close/>
              </a:path>
            </a:pathLst>
          </a:cu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180" tIns="34180" rIns="34180" bIns="34180" numCol="1" spcCol="0" rtlCol="0" fromWordArt="0" anchor="ctr" anchorCtr="0" forceAA="0" compatLnSpc="1">
            <a:noAutofit/>
          </a:bodyPr>
          <a:lstStyle/>
          <a:p>
            <a:pPr algn="ctr"/>
            <a:endParaRPr lang="en-US" sz="1899" b="1">
              <a:solidFill>
                <a:schemeClr val="tx2"/>
              </a:solidFill>
              <a:latin typeface="+mj-lt"/>
            </a:endParaRPr>
          </a:p>
        </p:txBody>
      </p:sp>
    </p:spTree>
    <p:extLst>
      <p:ext uri="{BB962C8B-B14F-4D97-AF65-F5344CB8AC3E}">
        <p14:creationId xmlns:p14="http://schemas.microsoft.com/office/powerpoint/2010/main" val="118318867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9258" y="2952883"/>
            <a:ext cx="4556067" cy="589709"/>
          </a:xfrm>
          <a:prstGeom prst="rect">
            <a:avLst/>
          </a:prstGeom>
        </p:spPr>
        <p:txBody>
          <a:bodyPr lIns="0" tIns="45720" rIns="0" bIns="45720" anchor="ctr" anchorCtr="0">
            <a:noAutofit/>
          </a:bodyPr>
          <a:lstStyle>
            <a:lvl1pPr algn="ctr">
              <a:defRPr sz="5696" b="1">
                <a:solidFill>
                  <a:schemeClr val="accent2"/>
                </a:solidFill>
              </a:defRPr>
            </a:lvl1pPr>
          </a:lstStyle>
          <a:p>
            <a:r>
              <a:rPr lang="en-US"/>
              <a:t>Thank you</a:t>
            </a:r>
          </a:p>
        </p:txBody>
      </p:sp>
      <p:pic>
        <p:nvPicPr>
          <p:cNvPr id="3" name="Picture 2" descr="A white text on a black background&#10;&#10;Description automatically generated">
            <a:extLst>
              <a:ext uri="{FF2B5EF4-FFF2-40B4-BE49-F238E27FC236}">
                <a16:creationId xmlns:a16="http://schemas.microsoft.com/office/drawing/2014/main" id="{B4292D95-3D43-5110-19DD-8A770A963E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14812" y="5914335"/>
            <a:ext cx="1762376" cy="314882"/>
          </a:xfrm>
          <a:prstGeom prst="rect">
            <a:avLst/>
          </a:prstGeom>
        </p:spPr>
      </p:pic>
    </p:spTree>
    <p:extLst>
      <p:ext uri="{BB962C8B-B14F-4D97-AF65-F5344CB8AC3E}">
        <p14:creationId xmlns:p14="http://schemas.microsoft.com/office/powerpoint/2010/main" val="11184921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Tree>
    <p:extLst>
      <p:ext uri="{BB962C8B-B14F-4D97-AF65-F5344CB8AC3E}">
        <p14:creationId xmlns:p14="http://schemas.microsoft.com/office/powerpoint/2010/main" val="1210308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082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8264-5332-F218-7519-B2B828820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5C102-DA76-C4B1-EC92-5F2743E8A8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D1DFD-02B8-B615-4307-9F87939F3BAF}"/>
              </a:ext>
            </a:extLst>
          </p:cNvPr>
          <p:cNvSpPr>
            <a:spLocks noGrp="1"/>
          </p:cNvSpPr>
          <p:nvPr>
            <p:ph type="dt" sz="half" idx="10"/>
          </p:nvPr>
        </p:nvSpPr>
        <p:spPr/>
        <p:txBody>
          <a:bodyPr/>
          <a:lstStyle/>
          <a:p>
            <a:fld id="{783BEAB3-169F-4760-A487-86D4D88C459E}" type="datetimeFigureOut">
              <a:rPr lang="en-US" smtClean="0"/>
              <a:t>5/22/2025</a:t>
            </a:fld>
            <a:endParaRPr lang="en-US"/>
          </a:p>
        </p:txBody>
      </p:sp>
      <p:sp>
        <p:nvSpPr>
          <p:cNvPr id="5" name="Footer Placeholder 4">
            <a:extLst>
              <a:ext uri="{FF2B5EF4-FFF2-40B4-BE49-F238E27FC236}">
                <a16:creationId xmlns:a16="http://schemas.microsoft.com/office/drawing/2014/main" id="{FBE2F1FF-1AEF-3B66-BD38-E90C1A1B3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6B737-2B20-8E14-4C45-6D1BB0D667CA}"/>
              </a:ext>
            </a:extLst>
          </p:cNvPr>
          <p:cNvSpPr>
            <a:spLocks noGrp="1"/>
          </p:cNvSpPr>
          <p:nvPr>
            <p:ph type="sldNum" sz="quarter" idx="12"/>
          </p:nvPr>
        </p:nvSpPr>
        <p:spPr/>
        <p:txBody>
          <a:bodyPr/>
          <a:lstStyle/>
          <a:p>
            <a:fld id="{ACDE3F7B-CB56-4EB9-A056-C43C7BF0050C}" type="slidenum">
              <a:rPr lang="en-US" smtClean="0"/>
              <a:t>‹#›</a:t>
            </a:fld>
            <a:endParaRPr lang="en-US"/>
          </a:p>
        </p:txBody>
      </p:sp>
    </p:spTree>
    <p:extLst>
      <p:ext uri="{BB962C8B-B14F-4D97-AF65-F5344CB8AC3E}">
        <p14:creationId xmlns:p14="http://schemas.microsoft.com/office/powerpoint/2010/main" val="4112475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ubTitle and Body">
    <p:spTree>
      <p:nvGrpSpPr>
        <p:cNvPr id="1" name=""/>
        <p:cNvGrpSpPr/>
        <p:nvPr/>
      </p:nvGrpSpPr>
      <p:grpSpPr>
        <a:xfrm>
          <a:off x="0" y="0"/>
          <a:ext cx="0" cy="0"/>
          <a:chOff x="0" y="0"/>
          <a:chExt cx="0" cy="0"/>
        </a:xfrm>
      </p:grpSpPr>
      <p:sp>
        <p:nvSpPr>
          <p:cNvPr id="3" name="Slide title"/>
          <p:cNvSpPr>
            <a:spLocks noGrp="1" noChangeArrowheads="1"/>
          </p:cNvSpPr>
          <p:nvPr>
            <p:ph type="title"/>
          </p:nvPr>
        </p:nvSpPr>
        <p:spPr bwMode="gray">
          <a:xfrm>
            <a:off x="356461" y="538394"/>
            <a:ext cx="11459786"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4" name="Text Placeholder 3"/>
          <p:cNvSpPr>
            <a:spLocks noGrp="1"/>
          </p:cNvSpPr>
          <p:nvPr>
            <p:ph type="body" sz="quarter" idx="10"/>
          </p:nvPr>
        </p:nvSpPr>
        <p:spPr>
          <a:xfrm>
            <a:off x="357215" y="1740546"/>
            <a:ext cx="11459786"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 hasCustomPrompt="1"/>
          </p:nvPr>
        </p:nvSpPr>
        <p:spPr>
          <a:xfrm>
            <a:off x="356461" y="1078726"/>
            <a:ext cx="6511242" cy="534662"/>
          </a:xfrm>
          <a:prstGeom prst="rect">
            <a:avLst/>
          </a:prstGeom>
        </p:spPr>
        <p:txBody>
          <a:bodyPr lIns="0" rIns="0">
            <a:noAutofit/>
          </a:bodyPr>
          <a:lstStyle>
            <a:lvl1pPr marL="0" indent="0" algn="l">
              <a:buNone/>
              <a:defRPr sz="1709" b="1">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subtitle style</a:t>
            </a:r>
          </a:p>
        </p:txBody>
      </p:sp>
    </p:spTree>
    <p:extLst>
      <p:ext uri="{BB962C8B-B14F-4D97-AF65-F5344CB8AC3E}">
        <p14:creationId xmlns:p14="http://schemas.microsoft.com/office/powerpoint/2010/main" val="1737895398"/>
      </p:ext>
    </p:extLst>
  </p:cSld>
  <p:clrMapOvr>
    <a:masterClrMapping/>
  </p:clrMapOvr>
  <p:extLst>
    <p:ext uri="{DCECCB84-F9BA-43D5-87BE-67443E8EF086}">
      <p15:sldGuideLst xmlns:p15="http://schemas.microsoft.com/office/powerpoint/2012/main">
        <p15:guide id="1" orient="horz" pos="2275">
          <p15:clr>
            <a:srgbClr val="FBAE40"/>
          </p15:clr>
        </p15:guide>
        <p15:guide id="2" pos="40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Slide No Picture">
    <p:spTree>
      <p:nvGrpSpPr>
        <p:cNvPr id="1" name=""/>
        <p:cNvGrpSpPr/>
        <p:nvPr/>
      </p:nvGrpSpPr>
      <p:grpSpPr>
        <a:xfrm>
          <a:off x="0" y="0"/>
          <a:ext cx="0" cy="0"/>
          <a:chOff x="0" y="0"/>
          <a:chExt cx="0" cy="0"/>
        </a:xfrm>
      </p:grpSpPr>
      <p:sp>
        <p:nvSpPr>
          <p:cNvPr id="16" name="Rectangle 15"/>
          <p:cNvSpPr/>
          <p:nvPr/>
        </p:nvSpPr>
        <p:spPr>
          <a:xfrm>
            <a:off x="357480" y="340639"/>
            <a:ext cx="11517138" cy="5818125"/>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329">
              <a:solidFill>
                <a:schemeClr val="tx1"/>
              </a:solidFill>
            </a:endParaRPr>
          </a:p>
        </p:txBody>
      </p:sp>
      <p:sp>
        <p:nvSpPr>
          <p:cNvPr id="2" name="Title 1"/>
          <p:cNvSpPr>
            <a:spLocks noGrp="1"/>
          </p:cNvSpPr>
          <p:nvPr>
            <p:ph type="ctrTitle"/>
          </p:nvPr>
        </p:nvSpPr>
        <p:spPr>
          <a:xfrm>
            <a:off x="886359" y="1536675"/>
            <a:ext cx="4828269" cy="589709"/>
          </a:xfrm>
          <a:prstGeom prst="rect">
            <a:avLst/>
          </a:prstGeom>
        </p:spPr>
        <p:txBody>
          <a:bodyPr lIns="0" tIns="45720" rIns="0" bIns="45720" anchor="t" anchorCtr="0">
            <a:noAutofit/>
          </a:bodyPr>
          <a:lstStyle>
            <a:lvl1pPr>
              <a:defRPr sz="4367" b="1">
                <a:solidFill>
                  <a:schemeClr val="accent2"/>
                </a:solidFill>
              </a:defRPr>
            </a:lvl1pPr>
          </a:lstStyle>
          <a:p>
            <a:r>
              <a:rPr lang="en-US"/>
              <a:t>Click to edit Master title style</a:t>
            </a:r>
          </a:p>
        </p:txBody>
      </p:sp>
      <p:sp>
        <p:nvSpPr>
          <p:cNvPr id="3" name="Subtitle 2"/>
          <p:cNvSpPr>
            <a:spLocks noGrp="1"/>
          </p:cNvSpPr>
          <p:nvPr>
            <p:ph type="subTitle" idx="1"/>
          </p:nvPr>
        </p:nvSpPr>
        <p:spPr>
          <a:xfrm>
            <a:off x="886360" y="5064161"/>
            <a:ext cx="4828269" cy="534662"/>
          </a:xfrm>
          <a:prstGeom prst="rect">
            <a:avLst/>
          </a:prstGeom>
        </p:spPr>
        <p:txBody>
          <a:bodyPr lIns="0" rIns="0">
            <a:noAutofit/>
          </a:bodyPr>
          <a:lstStyle>
            <a:lvl1pPr marL="0" indent="0" algn="l">
              <a:buNone/>
              <a:defRPr sz="1899" b="1">
                <a:solidFill>
                  <a:schemeClr val="accent2"/>
                </a:solidFill>
                <a:latin typeface="Roboto"/>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edit Master subtitle style</a:t>
            </a:r>
          </a:p>
        </p:txBody>
      </p:sp>
      <p:sp>
        <p:nvSpPr>
          <p:cNvPr id="36" name="Text Placeholder 35"/>
          <p:cNvSpPr>
            <a:spLocks noGrp="1"/>
          </p:cNvSpPr>
          <p:nvPr>
            <p:ph type="body" sz="quarter" idx="11" hasCustomPrompt="1"/>
          </p:nvPr>
        </p:nvSpPr>
        <p:spPr>
          <a:xfrm>
            <a:off x="357481" y="6304778"/>
            <a:ext cx="3932368" cy="274320"/>
          </a:xfrm>
        </p:spPr>
        <p:txBody>
          <a:bodyPr lIns="0" bIns="45720" anchor="b">
            <a:noAutofit/>
          </a:bodyPr>
          <a:lstStyle>
            <a:lvl1pPr marL="0" indent="0">
              <a:buNone/>
              <a:defRPr sz="1519">
                <a:solidFill>
                  <a:schemeClr val="tx1"/>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pic>
        <p:nvPicPr>
          <p:cNvPr id="4" name="Picture 3" descr="A white text on a black background&#10;&#10;Description automatically generated">
            <a:extLst>
              <a:ext uri="{FF2B5EF4-FFF2-40B4-BE49-F238E27FC236}">
                <a16:creationId xmlns:a16="http://schemas.microsoft.com/office/drawing/2014/main" id="{4EDB57D1-A3D3-5AFF-D920-22B55408AD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359" y="947995"/>
            <a:ext cx="1762376" cy="314882"/>
          </a:xfrm>
          <a:prstGeom prst="rect">
            <a:avLst/>
          </a:prstGeom>
        </p:spPr>
      </p:pic>
    </p:spTree>
    <p:extLst>
      <p:ext uri="{BB962C8B-B14F-4D97-AF65-F5344CB8AC3E}">
        <p14:creationId xmlns:p14="http://schemas.microsoft.com/office/powerpoint/2010/main" val="4020235913"/>
      </p:ext>
    </p:extLst>
  </p:cSld>
  <p:clrMapOvr>
    <a:masterClrMapping/>
  </p:clrMapOvr>
  <p:extLst>
    <p:ext uri="{DCECCB84-F9BA-43D5-87BE-67443E8EF086}">
      <p15:sldGuideLst xmlns:p15="http://schemas.microsoft.com/office/powerpoint/2012/main">
        <p15:guide id="1" orient="horz" pos="47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a:xfrm>
            <a:off x="1790485" y="589036"/>
            <a:ext cx="10401515" cy="6268965"/>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sp>
        <p:nvSpPr>
          <p:cNvPr id="3" name="Title 1"/>
          <p:cNvSpPr>
            <a:spLocks noGrp="1"/>
          </p:cNvSpPr>
          <p:nvPr>
            <p:ph type="ctrTitle" hasCustomPrompt="1"/>
          </p:nvPr>
        </p:nvSpPr>
        <p:spPr>
          <a:xfrm>
            <a:off x="2353330" y="877834"/>
            <a:ext cx="8241507" cy="1562892"/>
          </a:xfrm>
          <a:prstGeom prst="rect">
            <a:avLst/>
          </a:prstGeom>
        </p:spPr>
        <p:txBody>
          <a:bodyPr lIns="0" tIns="45720" rIns="0" bIns="45720" anchor="t" anchorCtr="0">
            <a:noAutofit/>
          </a:bodyPr>
          <a:lstStyle>
            <a:lvl1pPr algn="l">
              <a:defRPr sz="5127" b="1" baseline="0">
                <a:solidFill>
                  <a:schemeClr val="accent3"/>
                </a:solidFill>
              </a:defRPr>
            </a:lvl1pPr>
          </a:lstStyle>
          <a:p>
            <a:r>
              <a:rPr lang="en-US"/>
              <a:t>Click to add Section title</a:t>
            </a:r>
          </a:p>
        </p:txBody>
      </p:sp>
      <p:sp>
        <p:nvSpPr>
          <p:cNvPr id="4" name="Subtitle 2"/>
          <p:cNvSpPr>
            <a:spLocks noGrp="1"/>
          </p:cNvSpPr>
          <p:nvPr>
            <p:ph type="subTitle" idx="1" hasCustomPrompt="1"/>
          </p:nvPr>
        </p:nvSpPr>
        <p:spPr>
          <a:xfrm>
            <a:off x="2353330" y="5785200"/>
            <a:ext cx="6448450" cy="668799"/>
          </a:xfrm>
          <a:prstGeom prst="rect">
            <a:avLst/>
          </a:prstGeom>
        </p:spPr>
        <p:txBody>
          <a:bodyPr lIns="0" tIns="0" rIns="0" bIns="0" anchor="b">
            <a:noAutofit/>
          </a:bodyPr>
          <a:lstStyle>
            <a:lvl1pPr marL="0" indent="0" algn="l">
              <a:buNone/>
              <a:defRPr sz="2658" b="0">
                <a:solidFill>
                  <a:schemeClr val="accent3"/>
                </a:solidFill>
                <a:latin typeface="+mn-lt"/>
              </a:defRPr>
            </a:lvl1pPr>
            <a:lvl2pPr marL="465839" indent="0" algn="ctr">
              <a:buNone/>
              <a:defRPr>
                <a:solidFill>
                  <a:schemeClr val="tx1">
                    <a:tint val="75000"/>
                  </a:schemeClr>
                </a:solidFill>
              </a:defRPr>
            </a:lvl2pPr>
            <a:lvl3pPr marL="931678" indent="0" algn="ctr">
              <a:buNone/>
              <a:defRPr>
                <a:solidFill>
                  <a:schemeClr val="tx1">
                    <a:tint val="75000"/>
                  </a:schemeClr>
                </a:solidFill>
              </a:defRPr>
            </a:lvl3pPr>
            <a:lvl4pPr marL="1397518" indent="0" algn="ctr">
              <a:buNone/>
              <a:defRPr>
                <a:solidFill>
                  <a:schemeClr val="tx1">
                    <a:tint val="75000"/>
                  </a:schemeClr>
                </a:solidFill>
              </a:defRPr>
            </a:lvl4pPr>
            <a:lvl5pPr marL="1863357" indent="0" algn="ctr">
              <a:buNone/>
              <a:defRPr>
                <a:solidFill>
                  <a:schemeClr val="tx1">
                    <a:tint val="75000"/>
                  </a:schemeClr>
                </a:solidFill>
              </a:defRPr>
            </a:lvl5pPr>
            <a:lvl6pPr marL="2329196" indent="0" algn="ctr">
              <a:buNone/>
              <a:defRPr>
                <a:solidFill>
                  <a:schemeClr val="tx1">
                    <a:tint val="75000"/>
                  </a:schemeClr>
                </a:solidFill>
              </a:defRPr>
            </a:lvl6pPr>
            <a:lvl7pPr marL="2795035" indent="0" algn="ctr">
              <a:buNone/>
              <a:defRPr>
                <a:solidFill>
                  <a:schemeClr val="tx1">
                    <a:tint val="75000"/>
                  </a:schemeClr>
                </a:solidFill>
              </a:defRPr>
            </a:lvl7pPr>
            <a:lvl8pPr marL="3260875" indent="0" algn="ctr">
              <a:buNone/>
              <a:defRPr>
                <a:solidFill>
                  <a:schemeClr val="tx1">
                    <a:tint val="75000"/>
                  </a:schemeClr>
                </a:solidFill>
              </a:defRPr>
            </a:lvl8pPr>
            <a:lvl9pPr marL="3726714" indent="0" algn="ctr">
              <a:buNone/>
              <a:defRPr>
                <a:solidFill>
                  <a:schemeClr val="tx1">
                    <a:tint val="75000"/>
                  </a:schemeClr>
                </a:solidFill>
              </a:defRPr>
            </a:lvl9pPr>
          </a:lstStyle>
          <a:p>
            <a:r>
              <a:rPr lang="en-US"/>
              <a:t>Click to add subtitle</a:t>
            </a:r>
          </a:p>
        </p:txBody>
      </p:sp>
      <p:sp>
        <p:nvSpPr>
          <p:cNvPr id="5" name="Text Placeholder 35"/>
          <p:cNvSpPr>
            <a:spLocks noGrp="1"/>
          </p:cNvSpPr>
          <p:nvPr>
            <p:ph type="body" sz="quarter" idx="11" hasCustomPrompt="1"/>
          </p:nvPr>
        </p:nvSpPr>
        <p:spPr>
          <a:xfrm>
            <a:off x="10215964" y="6152322"/>
            <a:ext cx="1452402" cy="301677"/>
          </a:xfrm>
        </p:spPr>
        <p:txBody>
          <a:bodyPr lIns="0" tIns="0" rIns="0" bIns="0" anchor="b">
            <a:noAutofit/>
          </a:bodyPr>
          <a:lstStyle>
            <a:lvl1pPr marL="0" indent="0" algn="r">
              <a:buNone/>
              <a:defRPr sz="1329">
                <a:solidFill>
                  <a:schemeClr val="accent3"/>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Insert Date Here</a:t>
            </a:r>
          </a:p>
        </p:txBody>
      </p:sp>
      <p:sp>
        <p:nvSpPr>
          <p:cNvPr id="17" name="Text Placeholder 35"/>
          <p:cNvSpPr>
            <a:spLocks noGrp="1"/>
          </p:cNvSpPr>
          <p:nvPr>
            <p:ph type="body" sz="quarter" idx="12" hasCustomPrompt="1"/>
          </p:nvPr>
        </p:nvSpPr>
        <p:spPr>
          <a:xfrm>
            <a:off x="242356" y="6152322"/>
            <a:ext cx="1452402" cy="301677"/>
          </a:xfrm>
        </p:spPr>
        <p:txBody>
          <a:bodyPr lIns="0" tIns="0" rIns="0" bIns="0" anchor="b">
            <a:noAutofit/>
          </a:bodyPr>
          <a:lstStyle>
            <a:lvl1pPr marL="0" indent="0" algn="l">
              <a:buNone/>
              <a:defRPr sz="1329">
                <a:solidFill>
                  <a:schemeClr val="tx2"/>
                </a:solidFill>
                <a:latin typeface="Roboto"/>
              </a:defRPr>
            </a:lvl1pPr>
            <a:lvl2pPr marL="432558" indent="0">
              <a:buNone/>
              <a:defRPr/>
            </a:lvl2pPr>
            <a:lvl3pPr marL="726457" indent="0">
              <a:buNone/>
              <a:defRPr/>
            </a:lvl3pPr>
            <a:lvl4pPr marL="1180659" indent="0">
              <a:buNone/>
              <a:defRPr/>
            </a:lvl4pPr>
            <a:lvl5pPr marL="1863357" indent="0">
              <a:buNone/>
              <a:defRPr/>
            </a:lvl5pPr>
          </a:lstStyle>
          <a:p>
            <a:pPr lvl="0"/>
            <a:r>
              <a:rPr lang="en-US"/>
              <a:t>Add presenter</a:t>
            </a:r>
          </a:p>
        </p:txBody>
      </p:sp>
      <p:sp>
        <p:nvSpPr>
          <p:cNvPr id="7" name="Rectangle 6">
            <a:extLst>
              <a:ext uri="{FF2B5EF4-FFF2-40B4-BE49-F238E27FC236}">
                <a16:creationId xmlns:a16="http://schemas.microsoft.com/office/drawing/2014/main" id="{CA72B925-05D3-3EE1-F028-2340424EB611}"/>
              </a:ext>
            </a:extLst>
          </p:cNvPr>
          <p:cNvSpPr/>
          <p:nvPr/>
        </p:nvSpPr>
        <p:spPr>
          <a:xfrm>
            <a:off x="0" y="0"/>
            <a:ext cx="1790485" cy="589035"/>
          </a:xfrm>
          <a:prstGeom prst="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normAutofit/>
          </a:bodyPr>
          <a:lstStyle/>
          <a:p>
            <a:pPr algn="ctr"/>
            <a:endParaRPr lang="en-US" sz="1899" b="1">
              <a:solidFill>
                <a:schemeClr val="tx2"/>
              </a:solidFill>
              <a:latin typeface="+mj-lt"/>
            </a:endParaRPr>
          </a:p>
        </p:txBody>
      </p:sp>
      <p:pic>
        <p:nvPicPr>
          <p:cNvPr id="6" name="Picture 5" descr="A white text on a black background&#10;&#10;Description automatically generated">
            <a:extLst>
              <a:ext uri="{FF2B5EF4-FFF2-40B4-BE49-F238E27FC236}">
                <a16:creationId xmlns:a16="http://schemas.microsoft.com/office/drawing/2014/main" id="{6B815FFF-5F64-1577-BF08-CBA109A2B0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5809" y="150493"/>
            <a:ext cx="1418868" cy="253509"/>
          </a:xfrm>
          <a:prstGeom prst="rect">
            <a:avLst/>
          </a:prstGeom>
        </p:spPr>
      </p:pic>
    </p:spTree>
    <p:extLst>
      <p:ext uri="{BB962C8B-B14F-4D97-AF65-F5344CB8AC3E}">
        <p14:creationId xmlns:p14="http://schemas.microsoft.com/office/powerpoint/2010/main" val="401510733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Data Area">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6460" y="6363469"/>
            <a:ext cx="1264628" cy="217044"/>
          </a:xfrm>
          <a:prstGeom prst="rect">
            <a:avLst/>
          </a:prstGeom>
        </p:spPr>
      </p:pic>
      <p:sp>
        <p:nvSpPr>
          <p:cNvPr id="4" name="Rectangle 3"/>
          <p:cNvSpPr/>
          <p:nvPr/>
        </p:nvSpPr>
        <p:spPr>
          <a:xfrm>
            <a:off x="356460" y="1167549"/>
            <a:ext cx="11479080" cy="3303566"/>
          </a:xfrm>
          <a:prstGeom prst="rect">
            <a:avLst/>
          </a:prstGeom>
          <a:solidFill>
            <a:srgbClr val="F8F8F8"/>
          </a:solidFill>
          <a:ln w="571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9"/>
          </a:p>
        </p:txBody>
      </p:sp>
      <p:sp>
        <p:nvSpPr>
          <p:cNvPr id="3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40" name="Straight Connector 39"/>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title"/>
          <p:cNvSpPr>
            <a:spLocks noGrp="1" noChangeArrowheads="1"/>
          </p:cNvSpPr>
          <p:nvPr>
            <p:ph type="title"/>
          </p:nvPr>
        </p:nvSpPr>
        <p:spPr bwMode="gray">
          <a:xfrm>
            <a:off x="356461" y="538394"/>
            <a:ext cx="11286153"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2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a sidebar option">
    <p:spTree>
      <p:nvGrpSpPr>
        <p:cNvPr id="1" name=""/>
        <p:cNvGrpSpPr/>
        <p:nvPr/>
      </p:nvGrpSpPr>
      <p:grpSpPr>
        <a:xfrm>
          <a:off x="0" y="0"/>
          <a:ext cx="0" cy="0"/>
          <a:chOff x="0" y="0"/>
          <a:chExt cx="0" cy="0"/>
        </a:xfrm>
      </p:grpSpPr>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2117661" y="6252279"/>
            <a:ext cx="971787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7661" y="6363469"/>
            <a:ext cx="1264628" cy="217044"/>
          </a:xfrm>
          <a:prstGeom prst="rect">
            <a:avLst/>
          </a:prstGeom>
        </p:spPr>
      </p:pic>
      <p:sp>
        <p:nvSpPr>
          <p:cNvPr id="9" name="Slide title"/>
          <p:cNvSpPr>
            <a:spLocks noGrp="1" noChangeArrowheads="1"/>
          </p:cNvSpPr>
          <p:nvPr>
            <p:ph type="title"/>
          </p:nvPr>
        </p:nvSpPr>
        <p:spPr bwMode="gray">
          <a:xfrm>
            <a:off x="2117661" y="538394"/>
            <a:ext cx="9717878"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2117661" y="440320"/>
            <a:ext cx="9717878"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0"/>
          </p:nvPr>
        </p:nvSpPr>
        <p:spPr>
          <a:xfrm>
            <a:off x="2117661" y="1740546"/>
            <a:ext cx="9717878"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306499"/>
      </p:ext>
    </p:extLst>
  </p:cSld>
  <p:clrMapOvr>
    <a:masterClrMapping/>
  </p:clrMapOvr>
  <p:extLst>
    <p:ext uri="{DCECCB84-F9BA-43D5-87BE-67443E8EF086}">
      <p15:sldGuideLst xmlns:p15="http://schemas.microsoft.com/office/powerpoint/2012/main">
        <p15:guide id="1" pos="140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at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7"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30" name="Straight Connector 29"/>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883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ighlight Area Left">
    <p:spTree>
      <p:nvGrpSpPr>
        <p:cNvPr id="1" name=""/>
        <p:cNvGrpSpPr/>
        <p:nvPr/>
      </p:nvGrpSpPr>
      <p:grpSpPr>
        <a:xfrm>
          <a:off x="0" y="0"/>
          <a:ext cx="0" cy="0"/>
          <a:chOff x="0" y="0"/>
          <a:chExt cx="0" cy="0"/>
        </a:xfrm>
      </p:grpSpPr>
      <p:sp>
        <p:nvSpPr>
          <p:cNvPr id="12" name="Rectangle 11"/>
          <p:cNvSpPr/>
          <p:nvPr/>
        </p:nvSpPr>
        <p:spPr>
          <a:xfrm>
            <a:off x="0" y="0"/>
            <a:ext cx="4547125" cy="6858000"/>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4920099"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0099" y="6363469"/>
            <a:ext cx="1264628" cy="217044"/>
          </a:xfrm>
          <a:prstGeom prst="rect">
            <a:avLst/>
          </a:prstGeom>
        </p:spPr>
      </p:pic>
      <p:sp>
        <p:nvSpPr>
          <p:cNvPr id="9" name="Slide title"/>
          <p:cNvSpPr>
            <a:spLocks noGrp="1" noChangeArrowheads="1"/>
          </p:cNvSpPr>
          <p:nvPr>
            <p:ph type="title"/>
          </p:nvPr>
        </p:nvSpPr>
        <p:spPr bwMode="gray">
          <a:xfrm>
            <a:off x="4920099" y="538394"/>
            <a:ext cx="6722515"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cxnSp>
        <p:nvCxnSpPr>
          <p:cNvPr id="10" name="Straight Connector 9"/>
          <p:cNvCxnSpPr/>
          <p:nvPr/>
        </p:nvCxnSpPr>
        <p:spPr>
          <a:xfrm>
            <a:off x="4920099"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0"/>
          </p:nvPr>
        </p:nvSpPr>
        <p:spPr>
          <a:xfrm>
            <a:off x="4920099" y="1740546"/>
            <a:ext cx="6722515"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783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ata Right">
    <p:spTree>
      <p:nvGrpSpPr>
        <p:cNvPr id="1" name=""/>
        <p:cNvGrpSpPr/>
        <p:nvPr/>
      </p:nvGrpSpPr>
      <p:grpSpPr>
        <a:xfrm>
          <a:off x="0" y="0"/>
          <a:ext cx="0" cy="0"/>
          <a:chOff x="0" y="0"/>
          <a:chExt cx="0" cy="0"/>
        </a:xfrm>
      </p:grpSpPr>
      <p:sp>
        <p:nvSpPr>
          <p:cNvPr id="12" name="Rectangle 11"/>
          <p:cNvSpPr/>
          <p:nvPr/>
        </p:nvSpPr>
        <p:spPr>
          <a:xfrm>
            <a:off x="7644876" y="0"/>
            <a:ext cx="4547125" cy="6858000"/>
          </a:xfrm>
          <a:prstGeom prst="rect">
            <a:avLst/>
          </a:prstGeom>
          <a:solidFill>
            <a:srgbClr val="F8F8F8"/>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180" tIns="34180" rIns="34180" bIns="34180" rtlCol="0" anchor="ctr"/>
          <a:lstStyle/>
          <a:p>
            <a:pPr algn="ctr"/>
            <a:endParaRPr lang="en-US" sz="1899">
              <a:solidFill>
                <a:schemeClr val="tx1"/>
              </a:solidFill>
            </a:endParaRPr>
          </a:p>
        </p:txBody>
      </p:sp>
      <p:sp>
        <p:nvSpPr>
          <p:cNvPr id="20" name="SlideNumber"/>
          <p:cNvSpPr/>
          <p:nvPr/>
        </p:nvSpPr>
        <p:spPr>
          <a:xfrm>
            <a:off x="6804588"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j-lt"/>
              </a:rPr>
              <a:pPr algn="r"/>
              <a:t>‹#›</a:t>
            </a:fld>
            <a:endParaRPr lang="fr-FR" sz="1139" b="0">
              <a:solidFill>
                <a:srgbClr val="080808"/>
              </a:solidFill>
              <a:latin typeface="+mj-lt"/>
            </a:endParaRPr>
          </a:p>
        </p:txBody>
      </p:sp>
      <p:cxnSp>
        <p:nvCxnSpPr>
          <p:cNvPr id="23" name="Straight Connector 22"/>
          <p:cNvCxnSpPr/>
          <p:nvPr/>
        </p:nvCxnSpPr>
        <p:spPr>
          <a:xfrm>
            <a:off x="356461" y="6252279"/>
            <a:ext cx="69154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2974" y="6363469"/>
            <a:ext cx="1264628" cy="217044"/>
          </a:xfrm>
          <a:prstGeom prst="rect">
            <a:avLst/>
          </a:prstGeom>
        </p:spPr>
      </p:pic>
      <p:sp>
        <p:nvSpPr>
          <p:cNvPr id="9" name="Slide title"/>
          <p:cNvSpPr>
            <a:spLocks noGrp="1" noChangeArrowheads="1"/>
          </p:cNvSpPr>
          <p:nvPr>
            <p:ph type="title"/>
          </p:nvPr>
        </p:nvSpPr>
        <p:spPr bwMode="gray">
          <a:xfrm>
            <a:off x="356461" y="538394"/>
            <a:ext cx="6915440"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r>
              <a:rPr lang="en-US" noProof="1"/>
              <a:t>Click to edit Master title style</a:t>
            </a:r>
            <a:endParaRPr lang="en-CA" noProof="1"/>
          </a:p>
        </p:txBody>
      </p:sp>
      <p:sp>
        <p:nvSpPr>
          <p:cNvPr id="13" name="Text Placeholder 3"/>
          <p:cNvSpPr>
            <a:spLocks noGrp="1"/>
          </p:cNvSpPr>
          <p:nvPr>
            <p:ph type="body" sz="quarter" idx="10"/>
          </p:nvPr>
        </p:nvSpPr>
        <p:spPr>
          <a:xfrm>
            <a:off x="356461" y="1740546"/>
            <a:ext cx="6915440" cy="4408714"/>
          </a:xfrm>
        </p:spPr>
        <p:txBody>
          <a:bodyPr/>
          <a:lstStyle>
            <a:lvl1pPr>
              <a:buClr>
                <a:schemeClr val="accent3"/>
              </a:buClr>
              <a:buSzPct val="80000"/>
              <a:defRPr/>
            </a:lvl1pPr>
            <a:lvl2pPr>
              <a:buClr>
                <a:schemeClr val="accent3"/>
              </a:buClr>
              <a:buSzPct val="80000"/>
              <a:defRPr/>
            </a:lvl2pPr>
            <a:lvl3pPr>
              <a:buClr>
                <a:schemeClr val="accent3"/>
              </a:buClr>
              <a:buSzPct val="80000"/>
              <a:defRPr/>
            </a:lvl3pPr>
            <a:lvl4pPr>
              <a:buClr>
                <a:schemeClr val="accent3"/>
              </a:buClr>
              <a:buSzPct val="80000"/>
              <a:defRPr/>
            </a:lvl4pPr>
            <a:lvl5pPr>
              <a:buClr>
                <a:schemeClr val="accent3"/>
              </a:buClr>
              <a:buSzPct val="80000"/>
              <a:defRPr sz="170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6461" y="432880"/>
            <a:ext cx="6915440" cy="7441"/>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1DACC2-5C18-C407-5125-6F2A110AA866}"/>
              </a:ext>
            </a:extLst>
          </p:cNvPr>
          <p:cNvSpPr>
            <a:spLocks noGrp="1"/>
          </p:cNvSpPr>
          <p:nvPr>
            <p:ph type="body" sz="quarter" idx="11"/>
          </p:nvPr>
        </p:nvSpPr>
        <p:spPr>
          <a:xfrm>
            <a:off x="7906940" y="681278"/>
            <a:ext cx="3939904" cy="5329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31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Slide title"/>
          <p:cNvSpPr>
            <a:spLocks noGrp="1" noChangeArrowheads="1"/>
          </p:cNvSpPr>
          <p:nvPr>
            <p:ph type="title"/>
          </p:nvPr>
        </p:nvSpPr>
        <p:spPr bwMode="gray">
          <a:xfrm>
            <a:off x="356461" y="538394"/>
            <a:ext cx="11479079" cy="413175"/>
          </a:xfrm>
          <a:prstGeom prst="rect">
            <a:avLst/>
          </a:prstGeom>
          <a:noFill/>
          <a:ln w="9525">
            <a:noFill/>
            <a:miter lim="800000"/>
            <a:headEnd/>
            <a:tailEnd/>
          </a:ln>
          <a:effectLst/>
        </p:spPr>
        <p:txBody>
          <a:bodyPr vert="horz" wrap="square" lIns="0" tIns="0" rIns="72000" bIns="0" numCol="1" anchor="t" anchorCtr="0" compatLnSpc="1">
            <a:prstTxWarp prst="textNoShape">
              <a:avLst/>
            </a:prstTxWarp>
          </a:bodyPr>
          <a:lstStyle/>
          <a:p>
            <a:pPr lvl="0"/>
            <a:endParaRPr lang="en-CA" noProof="1"/>
          </a:p>
        </p:txBody>
      </p:sp>
      <p:sp>
        <p:nvSpPr>
          <p:cNvPr id="11" name="Text Placeholder 10"/>
          <p:cNvSpPr>
            <a:spLocks noGrp="1"/>
          </p:cNvSpPr>
          <p:nvPr>
            <p:ph type="body" idx="1"/>
            <p:custDataLst>
              <p:tags r:id="rId20"/>
            </p:custDataLst>
          </p:nvPr>
        </p:nvSpPr>
        <p:spPr>
          <a:xfrm>
            <a:off x="356461" y="1213751"/>
            <a:ext cx="11479079" cy="4400141"/>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Number"/>
          <p:cNvSpPr/>
          <p:nvPr/>
        </p:nvSpPr>
        <p:spPr>
          <a:xfrm>
            <a:off x="11368226" y="6363470"/>
            <a:ext cx="467314" cy="1484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r"/>
            <a:fld id="{BB69BBE8-4DB2-4642-B003-B220ACD5A2FD}" type="slidenum">
              <a:rPr lang="en-US" sz="1139" b="0" baseline="0" smtClean="0">
                <a:solidFill>
                  <a:srgbClr val="080808"/>
                </a:solidFill>
                <a:latin typeface="+mn-lt"/>
              </a:rPr>
              <a:pPr algn="r"/>
              <a:t>‹#›</a:t>
            </a:fld>
            <a:endParaRPr lang="fr-FR" sz="1139" b="0">
              <a:solidFill>
                <a:srgbClr val="080808"/>
              </a:solidFill>
              <a:latin typeface="+mn-lt"/>
            </a:endParaRPr>
          </a:p>
        </p:txBody>
      </p:sp>
      <p:cxnSp>
        <p:nvCxnSpPr>
          <p:cNvPr id="12" name="Straight Connector 11"/>
          <p:cNvCxnSpPr/>
          <p:nvPr/>
        </p:nvCxnSpPr>
        <p:spPr>
          <a:xfrm>
            <a:off x="356461" y="432879"/>
            <a:ext cx="11479079" cy="0"/>
          </a:xfrm>
          <a:prstGeom prst="line">
            <a:avLst/>
          </a:prstGeom>
          <a:ln w="666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2975" y="6252279"/>
            <a:ext cx="1146256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6F9F53F-8523-EEA3-2F24-82F0BA9408E9}"/>
              </a:ext>
            </a:extLst>
          </p:cNvPr>
          <p:cNvPicPr>
            <a:picLocks noChangeAspect="1"/>
          </p:cNvPicPr>
          <p:nvPr/>
        </p:nvPicPr>
        <p:blipFill>
          <a:blip r:embed="rId21">
            <a:lum bright="-100000"/>
          </a:blip>
          <a:stretch>
            <a:fillRect/>
          </a:stretch>
        </p:blipFill>
        <p:spPr>
          <a:xfrm>
            <a:off x="347267" y="6363742"/>
            <a:ext cx="1266074" cy="217044"/>
          </a:xfrm>
          <a:prstGeom prst="rect">
            <a:avLst/>
          </a:prstGeom>
        </p:spPr>
      </p:pic>
      <p:sp>
        <p:nvSpPr>
          <p:cNvPr id="2" name="Subtitle 2">
            <a:extLst>
              <a:ext uri="{FF2B5EF4-FFF2-40B4-BE49-F238E27FC236}">
                <a16:creationId xmlns:a16="http://schemas.microsoft.com/office/drawing/2014/main" id="{EDE6CA42-3B11-2C6A-4985-BFD6FF0E00D0}"/>
              </a:ext>
            </a:extLst>
          </p:cNvPr>
          <p:cNvSpPr txBox="1">
            <a:spLocks/>
          </p:cNvSpPr>
          <p:nvPr/>
        </p:nvSpPr>
        <p:spPr>
          <a:xfrm>
            <a:off x="886360" y="5064161"/>
            <a:ext cx="4828269" cy="534662"/>
          </a:xfrm>
          <a:prstGeom prst="rect">
            <a:avLst/>
          </a:prstGeom>
        </p:spPr>
        <p:txBody>
          <a:bodyPr lIns="0" rIns="0">
            <a:noAutofit/>
          </a:bodyPr>
          <a:lstStyle>
            <a:lvl1pPr marL="0" marR="0" indent="0" algn="l" defTabSz="981075" rtl="0" eaLnBrk="1" fontAlgn="base" latinLnBrk="0" hangingPunct="1">
              <a:lnSpc>
                <a:spcPct val="100000"/>
              </a:lnSpc>
              <a:spcBef>
                <a:spcPct val="40000"/>
              </a:spcBef>
              <a:spcAft>
                <a:spcPct val="0"/>
              </a:spcAft>
              <a:buClr>
                <a:schemeClr val="accent3"/>
              </a:buClr>
              <a:buSzPts val="2400"/>
              <a:buFont typeface="Verdana" pitchFamily="34" charset="0"/>
              <a:buNone/>
              <a:tabLst/>
              <a:defRPr kumimoji="0" lang="en-US" altLang="zh-CN" sz="2000" b="1" i="0" u="none" strike="noStrike" kern="1200" cap="none" spc="0" normalizeH="0" baseline="0" noProof="1">
                <a:ln>
                  <a:noFill/>
                </a:ln>
                <a:solidFill>
                  <a:schemeClr val="accent2"/>
                </a:solidFill>
                <a:effectLst/>
                <a:uLnTx/>
                <a:uFillTx/>
                <a:latin typeface="Roboto"/>
                <a:ea typeface="+mn-ea"/>
                <a:cs typeface="+mn-cs"/>
              </a:defRPr>
            </a:lvl1pPr>
            <a:lvl2pPr marL="490667" marR="0" indent="0" algn="ctr" defTabSz="981075" rtl="0" eaLnBrk="1" fontAlgn="base" latinLnBrk="0" hangingPunct="1">
              <a:lnSpc>
                <a:spcPct val="100000"/>
              </a:lnSpc>
              <a:spcBef>
                <a:spcPct val="20000"/>
              </a:spcBef>
              <a:spcAft>
                <a:spcPct val="0"/>
              </a:spcAft>
              <a:buClr>
                <a:schemeClr val="accent3"/>
              </a:buClr>
              <a:buSzPts val="2200"/>
              <a:buFont typeface="Verdana"/>
              <a:buNone/>
              <a:tabLst/>
              <a:defRPr lang="en-CA" altLang="zh-CN" sz="1600" kern="1200" baseline="0" noProof="1">
                <a:solidFill>
                  <a:schemeClr val="tx1">
                    <a:tint val="75000"/>
                  </a:schemeClr>
                </a:solidFill>
                <a:latin typeface="+mn-lt"/>
                <a:ea typeface="+mn-ea"/>
                <a:cs typeface="+mn-cs"/>
              </a:defRPr>
            </a:lvl2pPr>
            <a:lvl3pPr marL="981334" marR="0" indent="0" algn="ctr" defTabSz="981075" rtl="0" eaLnBrk="1" fontAlgn="base" latinLnBrk="0" hangingPunct="1">
              <a:lnSpc>
                <a:spcPct val="100000"/>
              </a:lnSpc>
              <a:spcBef>
                <a:spcPct val="20000"/>
              </a:spcBef>
              <a:spcAft>
                <a:spcPct val="0"/>
              </a:spcAft>
              <a:buClr>
                <a:schemeClr val="accent3"/>
              </a:buClr>
              <a:buSzPts val="2200"/>
              <a:buFont typeface="Marlett" pitchFamily="2" charset="2"/>
              <a:buNone/>
              <a:tabLst/>
              <a:defRPr lang="zh-CN" altLang="en-US" sz="1600" kern="1200" noProof="1">
                <a:solidFill>
                  <a:schemeClr val="tx1">
                    <a:tint val="75000"/>
                  </a:schemeClr>
                </a:solidFill>
                <a:latin typeface="+mn-lt"/>
                <a:ea typeface="+mn-ea"/>
                <a:cs typeface="+mn-cs"/>
              </a:defRPr>
            </a:lvl3pPr>
            <a:lvl4pPr marL="1472001" marR="0" indent="0" algn="ctr" defTabSz="981334" rtl="0" eaLnBrk="1" fontAlgn="auto" latinLnBrk="0" hangingPunct="1">
              <a:lnSpc>
                <a:spcPct val="100000"/>
              </a:lnSpc>
              <a:spcBef>
                <a:spcPct val="20000"/>
              </a:spcBef>
              <a:spcAft>
                <a:spcPts val="0"/>
              </a:spcAft>
              <a:buClr>
                <a:schemeClr val="accent3"/>
              </a:buClr>
              <a:buSzTx/>
              <a:buFont typeface="Verdana" pitchFamily="34" charset="0"/>
              <a:buNone/>
              <a:tabLst/>
              <a:defRPr lang="en-CA" altLang="zh-CN" sz="1600" kern="1200">
                <a:solidFill>
                  <a:schemeClr val="tx1">
                    <a:tint val="75000"/>
                  </a:schemeClr>
                </a:solidFill>
                <a:latin typeface="+mn-lt"/>
                <a:ea typeface="+mn-ea"/>
                <a:cs typeface="+mn-cs"/>
              </a:defRPr>
            </a:lvl4pPr>
            <a:lvl5pPr marL="1962668" indent="0" algn="ctr" defTabSz="981334" rtl="0" eaLnBrk="1" latinLnBrk="0" hangingPunct="1">
              <a:spcBef>
                <a:spcPct val="20000"/>
              </a:spcBef>
              <a:buFont typeface="Arial" pitchFamily="34" charset="0"/>
              <a:buNone/>
              <a:defRPr sz="2400" kern="1200">
                <a:solidFill>
                  <a:schemeClr val="tx1">
                    <a:tint val="75000"/>
                  </a:schemeClr>
                </a:solidFill>
                <a:latin typeface="Verdana" pitchFamily="34" charset="0"/>
                <a:ea typeface="+mn-ea"/>
                <a:cs typeface="+mn-cs"/>
              </a:defRPr>
            </a:lvl5pPr>
            <a:lvl6pPr marL="2453335"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6pPr>
            <a:lvl7pPr marL="2944002"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7pPr>
            <a:lvl8pPr marL="3434669"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8pPr>
            <a:lvl9pPr marL="3925336" indent="0" algn="ctr" defTabSz="981334" rtl="0" eaLnBrk="1" latinLnBrk="0" hangingPunct="1">
              <a:spcBef>
                <a:spcPct val="20000"/>
              </a:spcBef>
              <a:buFont typeface="Arial" pitchFamily="34" charset="0"/>
              <a:buNone/>
              <a:defRPr sz="2100" kern="1200">
                <a:solidFill>
                  <a:schemeClr val="tx1">
                    <a:tint val="75000"/>
                  </a:schemeClr>
                </a:solidFill>
                <a:latin typeface="+mn-lt"/>
                <a:ea typeface="+mn-ea"/>
                <a:cs typeface="+mn-cs"/>
              </a:defRPr>
            </a:lvl9pPr>
          </a:lstStyle>
          <a:p>
            <a:r>
              <a:rPr lang="en-US" sz="1899"/>
              <a:t>Click to edit Master subtitle style</a:t>
            </a:r>
          </a:p>
        </p:txBody>
      </p:sp>
    </p:spTree>
    <p:custDataLst>
      <p:tags r:id="rId19"/>
    </p:custDataLst>
    <p:extLst>
      <p:ext uri="{BB962C8B-B14F-4D97-AF65-F5344CB8AC3E}">
        <p14:creationId xmlns:p14="http://schemas.microsoft.com/office/powerpoint/2010/main" val="3211817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31678" rtl="0" eaLnBrk="1" latinLnBrk="0" hangingPunct="1">
        <a:spcBef>
          <a:spcPct val="0"/>
        </a:spcBef>
        <a:buNone/>
        <a:defRPr sz="3228" b="1" kern="1200">
          <a:solidFill>
            <a:schemeClr val="tx1"/>
          </a:solidFill>
          <a:latin typeface="Roboto"/>
          <a:ea typeface="+mj-ea"/>
          <a:cs typeface="+mj-cs"/>
        </a:defRPr>
      </a:lvl1pPr>
    </p:titleStyle>
    <p:bodyStyle>
      <a:lvl1pPr marL="257727" marR="0" indent="-257727" algn="l" defTabSz="931433" rtl="0" eaLnBrk="1" fontAlgn="base" latinLnBrk="0" hangingPunct="1">
        <a:lnSpc>
          <a:spcPct val="100000"/>
        </a:lnSpc>
        <a:spcBef>
          <a:spcPct val="40000"/>
        </a:spcBef>
        <a:spcAft>
          <a:spcPct val="0"/>
        </a:spcAft>
        <a:buClr>
          <a:schemeClr val="accent3"/>
        </a:buClr>
        <a:buSzPts val="24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ts val="22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ts val="22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Tx/>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Font typeface="Arial" pitchFamily="34" charset="0"/>
        <a:buChar char="»"/>
        <a:defRPr sz="227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p:bodyStyle>
    <p:otherStyle>
      <a:defPPr>
        <a:defRPr lang="en-US"/>
      </a:defPPr>
      <a:lvl1pPr marL="0" algn="l" defTabSz="931678" rtl="0" eaLnBrk="1" latinLnBrk="0" hangingPunct="1">
        <a:defRPr sz="1709" kern="1200">
          <a:solidFill>
            <a:schemeClr val="tx1"/>
          </a:solidFill>
          <a:latin typeface="+mn-lt"/>
          <a:ea typeface="+mn-ea"/>
          <a:cs typeface="+mn-cs"/>
        </a:defRPr>
      </a:lvl1pPr>
      <a:lvl2pPr marL="465839" algn="l" defTabSz="931678" rtl="0" eaLnBrk="1" latinLnBrk="0" hangingPunct="1">
        <a:defRPr sz="1804" kern="1200">
          <a:solidFill>
            <a:schemeClr val="tx1"/>
          </a:solidFill>
          <a:latin typeface="+mn-lt"/>
          <a:ea typeface="+mn-ea"/>
          <a:cs typeface="+mn-cs"/>
        </a:defRPr>
      </a:lvl2pPr>
      <a:lvl3pPr marL="931678" algn="l" defTabSz="931678" rtl="0" eaLnBrk="1" latinLnBrk="0" hangingPunct="1">
        <a:defRPr sz="1804" kern="1200">
          <a:solidFill>
            <a:schemeClr val="tx1"/>
          </a:solidFill>
          <a:latin typeface="+mn-lt"/>
          <a:ea typeface="+mn-ea"/>
          <a:cs typeface="+mn-cs"/>
        </a:defRPr>
      </a:lvl3pPr>
      <a:lvl4pPr marL="1397518" algn="l" defTabSz="931678" rtl="0" eaLnBrk="1" latinLnBrk="0" hangingPunct="1">
        <a:defRPr sz="1804" kern="1200">
          <a:solidFill>
            <a:schemeClr val="tx1"/>
          </a:solidFill>
          <a:latin typeface="+mn-lt"/>
          <a:ea typeface="+mn-ea"/>
          <a:cs typeface="+mn-cs"/>
        </a:defRPr>
      </a:lvl4pPr>
      <a:lvl5pPr marL="1863357" algn="l" defTabSz="931678" rtl="0" eaLnBrk="1" latinLnBrk="0" hangingPunct="1">
        <a:defRPr sz="1804" kern="1200">
          <a:solidFill>
            <a:schemeClr val="tx1"/>
          </a:solidFill>
          <a:latin typeface="+mn-lt"/>
          <a:ea typeface="+mn-ea"/>
          <a:cs typeface="+mn-cs"/>
        </a:defRPr>
      </a:lvl5pPr>
      <a:lvl6pPr marL="2329196" algn="l" defTabSz="931678" rtl="0" eaLnBrk="1" latinLnBrk="0" hangingPunct="1">
        <a:defRPr sz="1804" kern="1200">
          <a:solidFill>
            <a:schemeClr val="tx1"/>
          </a:solidFill>
          <a:latin typeface="+mn-lt"/>
          <a:ea typeface="+mn-ea"/>
          <a:cs typeface="+mn-cs"/>
        </a:defRPr>
      </a:lvl6pPr>
      <a:lvl7pPr marL="2795035" algn="l" defTabSz="931678" rtl="0" eaLnBrk="1" latinLnBrk="0" hangingPunct="1">
        <a:defRPr sz="1804" kern="1200">
          <a:solidFill>
            <a:schemeClr val="tx1"/>
          </a:solidFill>
          <a:latin typeface="+mn-lt"/>
          <a:ea typeface="+mn-ea"/>
          <a:cs typeface="+mn-cs"/>
        </a:defRPr>
      </a:lvl7pPr>
      <a:lvl8pPr marL="3260875" algn="l" defTabSz="931678" rtl="0" eaLnBrk="1" latinLnBrk="0" hangingPunct="1">
        <a:defRPr sz="1804" kern="1200">
          <a:solidFill>
            <a:schemeClr val="tx1"/>
          </a:solidFill>
          <a:latin typeface="+mn-lt"/>
          <a:ea typeface="+mn-ea"/>
          <a:cs typeface="+mn-cs"/>
        </a:defRPr>
      </a:lvl8pPr>
      <a:lvl9pPr marL="3726714" algn="l" defTabSz="931678" rtl="0" eaLnBrk="1" latinLnBrk="0" hangingPunct="1">
        <a:defRPr sz="180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39">
          <p15:clr>
            <a:srgbClr val="F26B43"/>
          </p15:clr>
        </p15:guide>
        <p15:guide id="2" pos="2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collegeboard.zoom.us/rec/component-page?action=viewdetailpage&amp;sharelevel=meeting&amp;useWhichPasswd=meeting&amp;clusterId=aw1&amp;componentName=need-password&amp;meetingId=42KQYsC-4GLZO1FjAVTkoMacVxIVleDaOAqTJ28FEyWkZPQr7U-E1_Kt5BLysfks.J7LruY-nS77uhWzd&amp;originRequestUrl=https%3A%2F%2Fcollegeboard.zoom.us%2Frec%2Fshare%2FVfIOfiLx0ssaLaUtuB9_tkCnOA1H7c3cBeIBEo9xac9g_h2g2Ce7toBJCeVtvxL_.GPxys_Ao9--mt0kA" TargetMode="External"/><Relationship Id="rId7" Type="http://schemas.openxmlformats.org/officeDocument/2006/relationships/hyperlink" Target="https://highered.collegeboard.org/recruitment-admissions/policies-research/collaborative/archive" TargetMode="External"/><Relationship Id="rId2" Type="http://schemas.openxmlformats.org/officeDocument/2006/relationships/hyperlink" Target="https://highered-preview.collegeboard.org/media/pdf/sffa-case-preliminary-summary-analysis.pdf" TargetMode="External"/><Relationship Id="rId1" Type="http://schemas.openxmlformats.org/officeDocument/2006/relationships/slideLayout" Target="../slideLayouts/slideLayout2.xml"/><Relationship Id="rId6" Type="http://schemas.openxmlformats.org/officeDocument/2006/relationships/hyperlink" Target="https://www.ed.gov/media/document/frequently-asked-questions-about-racial-preferences-and-stereotypes-under-title-vi-of-civil-rights-act-109530.pdf" TargetMode="External"/><Relationship Id="rId5" Type="http://schemas.openxmlformats.org/officeDocument/2006/relationships/hyperlink" Target="https://www.ed.gov/media/document/dear-colleague-letter-sffa-v-harvard-109506.pdf" TargetMode="External"/><Relationship Id="rId4" Type="http://schemas.openxmlformats.org/officeDocument/2006/relationships/hyperlink" Target="https://highered-preview.collegeboard.org/media/pdf/Race%20in%20College%20Admission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B22B-7EB5-4F46-8CD0-4A2F84E0AD4F}"/>
              </a:ext>
            </a:extLst>
          </p:cNvPr>
          <p:cNvSpPr>
            <a:spLocks noGrp="1"/>
          </p:cNvSpPr>
          <p:nvPr>
            <p:ph type="ctrTitle"/>
          </p:nvPr>
        </p:nvSpPr>
        <p:spPr/>
        <p:txBody>
          <a:bodyPr/>
          <a:lstStyle/>
          <a:p>
            <a:r>
              <a:rPr lang="en-US" dirty="0"/>
              <a:t>Post-SCOTUS Staff Training Toolkit</a:t>
            </a:r>
          </a:p>
        </p:txBody>
      </p:sp>
      <p:sp>
        <p:nvSpPr>
          <p:cNvPr id="3" name="Subtitle 2">
            <a:extLst>
              <a:ext uri="{FF2B5EF4-FFF2-40B4-BE49-F238E27FC236}">
                <a16:creationId xmlns:a16="http://schemas.microsoft.com/office/drawing/2014/main" id="{08B1F108-B7A1-E20B-4CF1-DC7B73FDF2E2}"/>
              </a:ext>
            </a:extLst>
          </p:cNvPr>
          <p:cNvSpPr>
            <a:spLocks noGrp="1"/>
          </p:cNvSpPr>
          <p:nvPr>
            <p:ph type="subTitle" idx="1"/>
          </p:nvPr>
        </p:nvSpPr>
        <p:spPr/>
        <p:txBody>
          <a:bodyPr/>
          <a:lstStyle/>
          <a:p>
            <a:r>
              <a:rPr lang="en-US" dirty="0"/>
              <a:t>Updated: May 2025</a:t>
            </a:r>
          </a:p>
        </p:txBody>
      </p:sp>
    </p:spTree>
    <p:extLst>
      <p:ext uri="{BB962C8B-B14F-4D97-AF65-F5344CB8AC3E}">
        <p14:creationId xmlns:p14="http://schemas.microsoft.com/office/powerpoint/2010/main" val="69806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a:t>Grutter and Gratz (2003)</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a:t>In 2003, the United States Supreme Court’s </a:t>
            </a:r>
            <a:r>
              <a:rPr lang="en-US" b="1"/>
              <a:t>Grutter v. Bollinger </a:t>
            </a:r>
            <a:r>
              <a:rPr lang="en-US"/>
              <a:t>and </a:t>
            </a:r>
            <a:r>
              <a:rPr lang="en-US" b="1"/>
              <a:t>Gratz v. Bollinger </a:t>
            </a:r>
            <a:r>
              <a:rPr lang="en-US"/>
              <a:t>decisions </a:t>
            </a:r>
            <a:r>
              <a:rPr lang="en-US" b="0" i="0">
                <a:solidFill>
                  <a:srgbClr val="1E1E1E"/>
                </a:solidFill>
                <a:effectLst/>
                <a:latin typeface="Roboto" panose="02000000000000000000" pitchFamily="2" charset="0"/>
              </a:rPr>
              <a:t>affirmed that the educational benefits of diversity could justify limited race- conscious admissions practices and, as a consequence, generated a renewed focus on both the means and ends associated with higher education’s diversity-related goals.  The Court upheld the University of Michigan’s law school policy but struck down it’s undergraduate admissions policy in these cases.</a:t>
            </a:r>
            <a:endParaRPr lang="en-US"/>
          </a:p>
        </p:txBody>
      </p:sp>
      <p:pic>
        <p:nvPicPr>
          <p:cNvPr id="7" name="Picture 6">
            <a:extLst>
              <a:ext uri="{FF2B5EF4-FFF2-40B4-BE49-F238E27FC236}">
                <a16:creationId xmlns:a16="http://schemas.microsoft.com/office/drawing/2014/main" id="{4127E4F2-E3E6-030E-769D-B0DC335A409F}"/>
              </a:ext>
            </a:extLst>
          </p:cNvPr>
          <p:cNvPicPr>
            <a:picLocks noChangeAspect="1"/>
          </p:cNvPicPr>
          <p:nvPr/>
        </p:nvPicPr>
        <p:blipFill>
          <a:blip r:embed="rId2"/>
          <a:stretch>
            <a:fillRect/>
          </a:stretch>
        </p:blipFill>
        <p:spPr>
          <a:xfrm>
            <a:off x="8546384" y="685800"/>
            <a:ext cx="2734837" cy="2743200"/>
          </a:xfrm>
          <a:prstGeom prst="rect">
            <a:avLst/>
          </a:prstGeom>
        </p:spPr>
      </p:pic>
      <p:sp>
        <p:nvSpPr>
          <p:cNvPr id="8" name="Text Placeholder 2">
            <a:extLst>
              <a:ext uri="{FF2B5EF4-FFF2-40B4-BE49-F238E27FC236}">
                <a16:creationId xmlns:a16="http://schemas.microsoft.com/office/drawing/2014/main" id="{A6A8FD77-ECEC-0292-BC32-517643BDFE17}"/>
              </a:ext>
            </a:extLst>
          </p:cNvPr>
          <p:cNvSpPr txBox="1">
            <a:spLocks/>
          </p:cNvSpPr>
          <p:nvPr/>
        </p:nvSpPr>
        <p:spPr>
          <a:xfrm>
            <a:off x="8526099" y="3505436"/>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a:solidFill>
                  <a:schemeClr val="tx2"/>
                </a:solidFill>
              </a:rPr>
              <a:t>When the Supreme Court first ruled on affirmative action</a:t>
            </a: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r>
              <a:rPr lang="en-US">
                <a:solidFill>
                  <a:schemeClr val="tx2"/>
                </a:solidFill>
              </a:rPr>
              <a:t>https://rb.gy/yujtpv</a:t>
            </a:r>
          </a:p>
        </p:txBody>
      </p:sp>
    </p:spTree>
    <p:extLst>
      <p:ext uri="{BB962C8B-B14F-4D97-AF65-F5344CB8AC3E}">
        <p14:creationId xmlns:p14="http://schemas.microsoft.com/office/powerpoint/2010/main" val="3478517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a:t>Fisher I and Fisher II (2013, 2016)</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a:t>On June 23, 2016, the U.S. Supreme Court’s second decision in </a:t>
            </a:r>
            <a:r>
              <a:rPr lang="en-US" b="1"/>
              <a:t>Fisher v. University of Texas at Austin </a:t>
            </a:r>
            <a:r>
              <a:rPr lang="en-US"/>
              <a:t>upheld the University of Texas’s race-conscious admissions program under federal law </a:t>
            </a:r>
            <a:r>
              <a:rPr lang="en-US" b="0" i="0">
                <a:solidFill>
                  <a:srgbClr val="1E1E1E"/>
                </a:solidFill>
                <a:effectLst/>
                <a:latin typeface="Roboto" panose="02000000000000000000" pitchFamily="2" charset="0"/>
              </a:rPr>
              <a:t> following a decision that established new requirements regarding race-neutral practices. </a:t>
            </a:r>
            <a:endParaRPr lang="en-US"/>
          </a:p>
        </p:txBody>
      </p:sp>
      <p:pic>
        <p:nvPicPr>
          <p:cNvPr id="5" name="Picture 4">
            <a:extLst>
              <a:ext uri="{FF2B5EF4-FFF2-40B4-BE49-F238E27FC236}">
                <a16:creationId xmlns:a16="http://schemas.microsoft.com/office/drawing/2014/main" id="{A8853D0B-37FC-0A48-844E-7631DDE3B853}"/>
              </a:ext>
            </a:extLst>
          </p:cNvPr>
          <p:cNvPicPr>
            <a:picLocks noChangeAspect="1"/>
          </p:cNvPicPr>
          <p:nvPr/>
        </p:nvPicPr>
        <p:blipFill>
          <a:blip r:embed="rId2"/>
          <a:stretch>
            <a:fillRect/>
          </a:stretch>
        </p:blipFill>
        <p:spPr>
          <a:xfrm>
            <a:off x="9263793" y="538394"/>
            <a:ext cx="1363250" cy="1371600"/>
          </a:xfrm>
          <a:prstGeom prst="rect">
            <a:avLst/>
          </a:prstGeom>
        </p:spPr>
      </p:pic>
      <p:pic>
        <p:nvPicPr>
          <p:cNvPr id="7" name="Picture 6">
            <a:extLst>
              <a:ext uri="{FF2B5EF4-FFF2-40B4-BE49-F238E27FC236}">
                <a16:creationId xmlns:a16="http://schemas.microsoft.com/office/drawing/2014/main" id="{218FE046-13F3-BDF4-B4E1-E4518F22D82B}"/>
              </a:ext>
            </a:extLst>
          </p:cNvPr>
          <p:cNvPicPr>
            <a:picLocks noChangeAspect="1"/>
          </p:cNvPicPr>
          <p:nvPr/>
        </p:nvPicPr>
        <p:blipFill>
          <a:blip r:embed="rId3"/>
          <a:stretch>
            <a:fillRect/>
          </a:stretch>
        </p:blipFill>
        <p:spPr>
          <a:xfrm>
            <a:off x="9257521" y="3696622"/>
            <a:ext cx="1375795" cy="1371600"/>
          </a:xfrm>
          <a:prstGeom prst="rect">
            <a:avLst/>
          </a:prstGeom>
        </p:spPr>
      </p:pic>
      <p:sp>
        <p:nvSpPr>
          <p:cNvPr id="8" name="Text Placeholder 2">
            <a:extLst>
              <a:ext uri="{FF2B5EF4-FFF2-40B4-BE49-F238E27FC236}">
                <a16:creationId xmlns:a16="http://schemas.microsoft.com/office/drawing/2014/main" id="{48182CB7-BF72-CC14-1082-A62D0FC07EA0}"/>
              </a:ext>
            </a:extLst>
          </p:cNvPr>
          <p:cNvSpPr txBox="1">
            <a:spLocks/>
          </p:cNvSpPr>
          <p:nvPr/>
        </p:nvSpPr>
        <p:spPr>
          <a:xfrm>
            <a:off x="8565429" y="1991268"/>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a:solidFill>
                  <a:schemeClr val="tx2"/>
                </a:solidFill>
              </a:rPr>
              <a:t>Understanding Fisher v. University of Texas</a:t>
            </a:r>
          </a:p>
          <a:p>
            <a:pPr marL="0" indent="0" algn="ctr">
              <a:spcBef>
                <a:spcPts val="600"/>
              </a:spcBef>
              <a:spcAft>
                <a:spcPts val="600"/>
              </a:spcAft>
              <a:buNone/>
            </a:pPr>
            <a:r>
              <a:rPr lang="en-US">
                <a:solidFill>
                  <a:schemeClr val="tx2"/>
                </a:solidFill>
              </a:rPr>
              <a:t>https://rb.gy/vbofsb</a:t>
            </a:r>
          </a:p>
        </p:txBody>
      </p:sp>
      <p:sp>
        <p:nvSpPr>
          <p:cNvPr id="9" name="Text Placeholder 2">
            <a:extLst>
              <a:ext uri="{FF2B5EF4-FFF2-40B4-BE49-F238E27FC236}">
                <a16:creationId xmlns:a16="http://schemas.microsoft.com/office/drawing/2014/main" id="{6B49A722-325D-8375-73EF-7F6DD8310E15}"/>
              </a:ext>
            </a:extLst>
          </p:cNvPr>
          <p:cNvSpPr txBox="1">
            <a:spLocks/>
          </p:cNvSpPr>
          <p:nvPr/>
        </p:nvSpPr>
        <p:spPr>
          <a:xfrm>
            <a:off x="8565429" y="5068222"/>
            <a:ext cx="2759979" cy="3180499"/>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a:solidFill>
                  <a:schemeClr val="tx2"/>
                </a:solidFill>
              </a:rPr>
              <a:t>Implications from Fisher II</a:t>
            </a:r>
          </a:p>
          <a:p>
            <a:pPr marL="0" indent="0" algn="ctr">
              <a:spcBef>
                <a:spcPts val="600"/>
              </a:spcBef>
              <a:spcAft>
                <a:spcPts val="600"/>
              </a:spcAft>
              <a:buNone/>
            </a:pPr>
            <a:r>
              <a:rPr lang="en-US">
                <a:solidFill>
                  <a:schemeClr val="tx2"/>
                </a:solidFill>
              </a:rPr>
              <a:t>https://rb.gy/4u2bil</a:t>
            </a:r>
          </a:p>
        </p:txBody>
      </p:sp>
    </p:spTree>
    <p:extLst>
      <p:ext uri="{BB962C8B-B14F-4D97-AF65-F5344CB8AC3E}">
        <p14:creationId xmlns:p14="http://schemas.microsoft.com/office/powerpoint/2010/main" val="186843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a:t>SFFA v. UNC/Harvard (2023)</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marL="0" indent="0">
              <a:buNone/>
            </a:pPr>
            <a:r>
              <a:rPr lang="en-US" dirty="0"/>
              <a:t>On June 29, 2023, the U.S. Supreme Court issued its decision in the </a:t>
            </a:r>
            <a:r>
              <a:rPr lang="en-US" b="1" dirty="0"/>
              <a:t>Students for Fair Admissions v. Harvard/UNC </a:t>
            </a:r>
            <a:r>
              <a:rPr lang="en-US" dirty="0"/>
              <a:t>cases regarding the universities’ consideration of an applicant’s race as one factor among many in undergraduate admissions to advance their interests in promoting the educational benefits of diversity for all students. </a:t>
            </a:r>
          </a:p>
          <a:p>
            <a:pPr marL="0" indent="0">
              <a:buNone/>
            </a:pPr>
            <a:r>
              <a:rPr lang="en-US" dirty="0"/>
              <a:t>In a consolidated opinion, the Court ruled that institutions could no longer consider race to advance the educational benefits of diversity as asserted by Harvard and UNC.</a:t>
            </a:r>
          </a:p>
        </p:txBody>
      </p:sp>
      <p:pic>
        <p:nvPicPr>
          <p:cNvPr id="5" name="Picture 4">
            <a:extLst>
              <a:ext uri="{FF2B5EF4-FFF2-40B4-BE49-F238E27FC236}">
                <a16:creationId xmlns:a16="http://schemas.microsoft.com/office/drawing/2014/main" id="{F6691A6B-BF46-D2E4-66B7-8EB5FC1E2036}"/>
              </a:ext>
            </a:extLst>
          </p:cNvPr>
          <p:cNvPicPr>
            <a:picLocks noChangeAspect="1"/>
          </p:cNvPicPr>
          <p:nvPr/>
        </p:nvPicPr>
        <p:blipFill>
          <a:blip r:embed="rId2"/>
          <a:stretch>
            <a:fillRect/>
          </a:stretch>
        </p:blipFill>
        <p:spPr>
          <a:xfrm>
            <a:off x="8560978" y="685800"/>
            <a:ext cx="2743200" cy="2743200"/>
          </a:xfrm>
          <a:prstGeom prst="rect">
            <a:avLst/>
          </a:prstGeom>
        </p:spPr>
      </p:pic>
      <p:sp>
        <p:nvSpPr>
          <p:cNvPr id="7" name="Text Placeholder 2">
            <a:extLst>
              <a:ext uri="{FF2B5EF4-FFF2-40B4-BE49-F238E27FC236}">
                <a16:creationId xmlns:a16="http://schemas.microsoft.com/office/drawing/2014/main" id="{8EB42AA5-D72F-9CC1-FF88-92D0BF68BE46}"/>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a:solidFill>
                  <a:schemeClr val="tx2"/>
                </a:solidFill>
              </a:rPr>
              <a:t>Preliminary Guidance Regarding the U.S. Supreme Court’s Decision in SFFA v. Harvard and SFFA v. UNC </a:t>
            </a: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r>
              <a:rPr lang="en-US">
                <a:solidFill>
                  <a:schemeClr val="tx2"/>
                </a:solidFill>
              </a:rPr>
              <a:t>https://rb.gy/cixv1c</a:t>
            </a:r>
          </a:p>
        </p:txBody>
      </p:sp>
    </p:spTree>
    <p:extLst>
      <p:ext uri="{BB962C8B-B14F-4D97-AF65-F5344CB8AC3E}">
        <p14:creationId xmlns:p14="http://schemas.microsoft.com/office/powerpoint/2010/main" val="2690768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1311593" y="2839291"/>
            <a:ext cx="9568813" cy="589709"/>
          </a:xfrm>
        </p:spPr>
        <p:txBody>
          <a:bodyPr/>
          <a:lstStyle/>
          <a:p>
            <a:pPr lvl="0"/>
            <a:r>
              <a:rPr lang="en-US" b="1" i="0" baseline="0"/>
              <a:t>The 2023 SCOTUS Ruling in a Nutshell</a:t>
            </a:r>
            <a:endParaRPr lang="en-US"/>
          </a:p>
        </p:txBody>
      </p:sp>
    </p:spTree>
    <p:extLst>
      <p:ext uri="{BB962C8B-B14F-4D97-AF65-F5344CB8AC3E}">
        <p14:creationId xmlns:p14="http://schemas.microsoft.com/office/powerpoint/2010/main" val="380654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a:t>SCOTUS Ruling: Overview</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424904"/>
            <a:ext cx="6915440" cy="4408714"/>
          </a:xfrm>
        </p:spPr>
        <p:txBody>
          <a:bodyPr>
            <a:noAutofit/>
          </a:bodyPr>
          <a:lstStyle/>
          <a:p>
            <a:pPr marL="455081" indent="-285750">
              <a:spcBef>
                <a:spcPts val="600"/>
              </a:spcBef>
              <a:spcAft>
                <a:spcPts val="600"/>
              </a:spcAft>
              <a:buClrTx/>
            </a:pPr>
            <a:r>
              <a:rPr lang="en-US" sz="1600" dirty="0">
                <a:effectLst/>
                <a:ea typeface="Times New Roman" panose="02020603050405020304" pitchFamily="18" charset="0"/>
              </a:rPr>
              <a:t>Racial status cannot be used to advantage or disadvantage a student in the college admissions process.</a:t>
            </a:r>
          </a:p>
          <a:p>
            <a:pPr marL="455081" indent="-285750">
              <a:spcBef>
                <a:spcPts val="600"/>
              </a:spcBef>
              <a:spcAft>
                <a:spcPts val="600"/>
              </a:spcAft>
              <a:buClrTx/>
            </a:pPr>
            <a:r>
              <a:rPr lang="en-US" sz="1600" dirty="0">
                <a:effectLst/>
                <a:ea typeface="Times New Roman" panose="02020603050405020304" pitchFamily="18" charset="0"/>
              </a:rPr>
              <a:t>Institutions have the authority to establish their mission, including articulating and pursuing institutional diversity goals. As stated in pages 39-40 in the ruling: "Nothing in this opinion should be construed as prohibiting universities from considering an applicant’s discussion of how race affected his or her life, be it through discrimination, inspiration, or otherwise. ... A benefit to a student who overcame racial discrimination, for example, must be tied to that student’s courage and determination. Or a benefit to a student whose heritage or culture motivated him or her to assume a leadership role or attain a particular goal must be tied to that student’s unique ability to contribute to the university. In other words, the student must be treated based on his or her experiences as an individual — not on the basis of race."</a:t>
            </a:r>
            <a:endParaRPr lang="en-US" sz="1600" i="1" dirty="0">
              <a:effectLst/>
              <a:ea typeface="Times New Roman" panose="02020603050405020304" pitchFamily="18" charset="0"/>
            </a:endParaRPr>
          </a:p>
        </p:txBody>
      </p:sp>
      <p:pic>
        <p:nvPicPr>
          <p:cNvPr id="5" name="Picture 4">
            <a:extLst>
              <a:ext uri="{FF2B5EF4-FFF2-40B4-BE49-F238E27FC236}">
                <a16:creationId xmlns:a16="http://schemas.microsoft.com/office/drawing/2014/main" id="{310B5AAA-090E-5067-806A-FD5DDA81C798}"/>
              </a:ext>
            </a:extLst>
          </p:cNvPr>
          <p:cNvPicPr>
            <a:picLocks noChangeAspect="1"/>
          </p:cNvPicPr>
          <p:nvPr/>
        </p:nvPicPr>
        <p:blipFill>
          <a:blip r:embed="rId2"/>
          <a:stretch>
            <a:fillRect/>
          </a:stretch>
        </p:blipFill>
        <p:spPr>
          <a:xfrm>
            <a:off x="8571424" y="685800"/>
            <a:ext cx="2760004" cy="2743200"/>
          </a:xfrm>
          <a:prstGeom prst="rect">
            <a:avLst/>
          </a:prstGeom>
        </p:spPr>
      </p:pic>
      <p:sp>
        <p:nvSpPr>
          <p:cNvPr id="6" name="Text Placeholder 2">
            <a:extLst>
              <a:ext uri="{FF2B5EF4-FFF2-40B4-BE49-F238E27FC236}">
                <a16:creationId xmlns:a16="http://schemas.microsoft.com/office/drawing/2014/main" id="{001A4F23-86A7-4C2F-4144-FCC4E30FDC09}"/>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a:solidFill>
                  <a:schemeClr val="tx2"/>
                </a:solidFill>
              </a:rPr>
              <a:t>Supreme Court Ruling Overview</a:t>
            </a: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r>
              <a:rPr lang="en-US">
                <a:solidFill>
                  <a:schemeClr val="tx2"/>
                </a:solidFill>
              </a:rPr>
              <a:t>tinyurl.com/4hrmz5f6</a:t>
            </a:r>
          </a:p>
        </p:txBody>
      </p:sp>
    </p:spTree>
    <p:extLst>
      <p:ext uri="{BB962C8B-B14F-4D97-AF65-F5344CB8AC3E}">
        <p14:creationId xmlns:p14="http://schemas.microsoft.com/office/powerpoint/2010/main" val="194631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95DD01-6F54-5219-A444-6AF271769086}"/>
              </a:ext>
            </a:extLst>
          </p:cNvPr>
          <p:cNvSpPr>
            <a:spLocks noGrp="1"/>
          </p:cNvSpPr>
          <p:nvPr>
            <p:ph type="ctrTitle"/>
          </p:nvPr>
        </p:nvSpPr>
        <p:spPr>
          <a:xfrm>
            <a:off x="2204562" y="2839291"/>
            <a:ext cx="7782875" cy="589709"/>
          </a:xfrm>
        </p:spPr>
        <p:txBody>
          <a:bodyPr/>
          <a:lstStyle/>
          <a:p>
            <a:pPr lvl="0"/>
            <a:r>
              <a:rPr lang="en-US" b="1" i="0" baseline="0" dirty="0"/>
              <a:t>Collaborative Sponsor Examples</a:t>
            </a:r>
            <a:endParaRPr lang="en-US" dirty="0"/>
          </a:p>
        </p:txBody>
      </p:sp>
    </p:spTree>
    <p:extLst>
      <p:ext uri="{BB962C8B-B14F-4D97-AF65-F5344CB8AC3E}">
        <p14:creationId xmlns:p14="http://schemas.microsoft.com/office/powerpoint/2010/main" val="1524883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a:xfrm>
            <a:off x="4920099" y="538394"/>
            <a:ext cx="6722515" cy="413175"/>
          </a:xfrm>
        </p:spPr>
        <p:txBody>
          <a:bodyPr wrap="square" anchor="t">
            <a:noAutofit/>
          </a:bodyPr>
          <a:lstStyle/>
          <a:p>
            <a:pPr>
              <a:lnSpc>
                <a:spcPct val="90000"/>
              </a:lnSpc>
            </a:pPr>
            <a:r>
              <a:rPr lang="en-US" sz="3230" dirty="0"/>
              <a:t>A selective private institution</a:t>
            </a:r>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a:xfrm>
            <a:off x="4920099" y="1740546"/>
            <a:ext cx="6722515" cy="4408714"/>
          </a:xfrm>
        </p:spPr>
        <p:txBody>
          <a:bodyPr anchor="t">
            <a:normAutofit/>
          </a:bodyPr>
          <a:lstStyle/>
          <a:p>
            <a:pPr marL="0" indent="0">
              <a:buNone/>
            </a:pPr>
            <a:r>
              <a:rPr lang="en-US" i="0" dirty="0">
                <a:effectLst/>
                <a:highlight>
                  <a:srgbClr val="FFFFFF"/>
                </a:highlight>
              </a:rPr>
              <a:t>This institution typically conducts training in October before reading files in November. Trainings are usually half days with check-in points throughout the year.</a:t>
            </a:r>
          </a:p>
          <a:p>
            <a:r>
              <a:rPr lang="en-US" i="0" dirty="0">
                <a:effectLst/>
                <a:highlight>
                  <a:srgbClr val="FFFFFF"/>
                </a:highlight>
              </a:rPr>
              <a:t>The institution has a campus-based team, regional staff throughout the country and outside readers. The campus-based team and regional staff are expected to participate in on-campus training. While virtual training was productive, the institution felt it was better for staff—especially new staff members— to have hard conversations in person. </a:t>
            </a:r>
          </a:p>
          <a:p>
            <a:r>
              <a:rPr lang="en-US" i="0" dirty="0">
                <a:effectLst/>
                <a:highlight>
                  <a:srgbClr val="FFFFFF"/>
                </a:highlight>
              </a:rPr>
              <a:t>Zoom is used to train external readers, but the line of communication is always open. </a:t>
            </a:r>
          </a:p>
          <a:p>
            <a:r>
              <a:rPr lang="en-US" i="0" dirty="0">
                <a:effectLst/>
                <a:highlight>
                  <a:srgbClr val="FFFFFF"/>
                </a:highlight>
              </a:rPr>
              <a:t>The admissions office participates in the institution’s required (even for students) university-wide bias training. </a:t>
            </a:r>
            <a:endParaRPr lang="en-US" dirty="0"/>
          </a:p>
          <a:p>
            <a:pPr marL="0" indent="0">
              <a:buNone/>
            </a:pPr>
            <a:endParaRPr lang="en-US" dirty="0"/>
          </a:p>
        </p:txBody>
      </p:sp>
    </p:spTree>
    <p:extLst>
      <p:ext uri="{BB962C8B-B14F-4D97-AF65-F5344CB8AC3E}">
        <p14:creationId xmlns:p14="http://schemas.microsoft.com/office/powerpoint/2010/main" val="6550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p:txBody>
          <a:bodyPr/>
          <a:lstStyle/>
          <a:p>
            <a:r>
              <a:rPr lang="en-US" b="1" i="0" dirty="0">
                <a:solidFill>
                  <a:srgbClr val="1E1E1E"/>
                </a:solidFill>
                <a:effectLst/>
                <a:highlight>
                  <a:srgbClr val="FFFFFF"/>
                </a:highlight>
                <a:latin typeface="Roboto" panose="02000000000000000000" pitchFamily="2" charset="0"/>
              </a:rPr>
              <a:t>A public flagship institution</a:t>
            </a:r>
            <a:endParaRPr lang="en-US" dirty="0"/>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p:txBody>
          <a:bodyPr>
            <a:normAutofit/>
          </a:bodyPr>
          <a:lstStyle/>
          <a:p>
            <a:pPr marL="0" indent="0" algn="l">
              <a:buNone/>
            </a:pPr>
            <a:r>
              <a:rPr lang="en-US" i="0" dirty="0">
                <a:solidFill>
                  <a:srgbClr val="1E1E1E"/>
                </a:solidFill>
                <a:effectLst/>
                <a:highlight>
                  <a:srgbClr val="FFFFFF"/>
                </a:highlight>
              </a:rPr>
              <a:t>This institution conducts its main training in October with permanent staff and seasonal readers, enhanced by periodic touch points. Most training is virtual, with some in-person sessions. </a:t>
            </a:r>
          </a:p>
          <a:p>
            <a:r>
              <a:rPr lang="en-US" i="0" dirty="0">
                <a:solidFill>
                  <a:srgbClr val="1E1E1E"/>
                </a:solidFill>
                <a:effectLst/>
                <a:highlight>
                  <a:srgbClr val="FFFFFF"/>
                </a:highlight>
              </a:rPr>
              <a:t>During the 2023–2024 cycle, the school’s general counsel was invited to attend in-person training and implicit bias training. </a:t>
            </a:r>
          </a:p>
          <a:p>
            <a:r>
              <a:rPr lang="en-US" i="0" dirty="0">
                <a:solidFill>
                  <a:srgbClr val="1E1E1E"/>
                </a:solidFill>
                <a:effectLst/>
                <a:highlight>
                  <a:srgbClr val="FFFFFF"/>
                </a:highlight>
              </a:rPr>
              <a:t>The most sensitive topics are discussed in person to ensure staff feel comfortable processing the content. </a:t>
            </a:r>
          </a:p>
          <a:p>
            <a:r>
              <a:rPr lang="en-US" i="0" dirty="0">
                <a:solidFill>
                  <a:srgbClr val="1E1E1E"/>
                </a:solidFill>
                <a:effectLst/>
                <a:highlight>
                  <a:srgbClr val="FFFFFF"/>
                </a:highlight>
              </a:rPr>
              <a:t>Seasonal readers are required to attend the in-person sessions. </a:t>
            </a:r>
          </a:p>
          <a:p>
            <a:r>
              <a:rPr lang="en-US" i="0" dirty="0">
                <a:solidFill>
                  <a:srgbClr val="1E1E1E"/>
                </a:solidFill>
                <a:effectLst/>
                <a:highlight>
                  <a:srgbClr val="FFFFFF"/>
                </a:highlight>
              </a:rPr>
              <a:t>The institution has roughly 25 external readers. </a:t>
            </a:r>
          </a:p>
          <a:p>
            <a:r>
              <a:rPr lang="en-US" i="0" dirty="0">
                <a:solidFill>
                  <a:srgbClr val="1E1E1E"/>
                </a:solidFill>
                <a:effectLst/>
                <a:highlight>
                  <a:srgbClr val="FFFFFF"/>
                </a:highlight>
              </a:rPr>
              <a:t>Live virtual training is conducted via Microsoft Teams and the sessions, lasting typically 30 – 60 minutes, are recorded and shared with the staff. </a:t>
            </a:r>
            <a:endParaRPr lang="en-US" dirty="0"/>
          </a:p>
          <a:p>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51322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A2F0C-1CDD-070D-A2EF-96A39AED77EF}"/>
              </a:ext>
            </a:extLst>
          </p:cNvPr>
          <p:cNvSpPr>
            <a:spLocks noGrp="1"/>
          </p:cNvSpPr>
          <p:nvPr>
            <p:ph type="title"/>
          </p:nvPr>
        </p:nvSpPr>
        <p:spPr/>
        <p:txBody>
          <a:bodyPr/>
          <a:lstStyle/>
          <a:p>
            <a:r>
              <a:rPr lang="en-US" b="1" i="0" dirty="0">
                <a:solidFill>
                  <a:srgbClr val="1E1E1E"/>
                </a:solidFill>
                <a:effectLst/>
                <a:highlight>
                  <a:srgbClr val="FFFFFF"/>
                </a:highlight>
                <a:latin typeface="Roboto" panose="02000000000000000000" pitchFamily="2" charset="0"/>
              </a:rPr>
              <a:t>A selective private institution</a:t>
            </a:r>
            <a:endParaRPr lang="en-US" dirty="0"/>
          </a:p>
        </p:txBody>
      </p:sp>
      <p:sp>
        <p:nvSpPr>
          <p:cNvPr id="3" name="Text Placeholder 2">
            <a:extLst>
              <a:ext uri="{FF2B5EF4-FFF2-40B4-BE49-F238E27FC236}">
                <a16:creationId xmlns:a16="http://schemas.microsoft.com/office/drawing/2014/main" id="{68153500-C1D8-2F40-32F0-8DFA671EB35E}"/>
              </a:ext>
            </a:extLst>
          </p:cNvPr>
          <p:cNvSpPr>
            <a:spLocks noGrp="1"/>
          </p:cNvSpPr>
          <p:nvPr>
            <p:ph type="body" sz="quarter" idx="10"/>
          </p:nvPr>
        </p:nvSpPr>
        <p:spPr/>
        <p:txBody>
          <a:bodyPr>
            <a:normAutofit/>
          </a:bodyPr>
          <a:lstStyle/>
          <a:p>
            <a:pPr marL="0" indent="0" algn="l">
              <a:buNone/>
            </a:pPr>
            <a:r>
              <a:rPr lang="en-US" dirty="0">
                <a:solidFill>
                  <a:srgbClr val="1E1E1E"/>
                </a:solidFill>
                <a:highlight>
                  <a:srgbClr val="FFFFFF"/>
                </a:highlight>
              </a:rPr>
              <a:t>This institution conducts their file training at the end of October into early November, holding 4–5 half day sessions. </a:t>
            </a:r>
          </a:p>
          <a:p>
            <a:r>
              <a:rPr lang="en-US" dirty="0">
                <a:solidFill>
                  <a:srgbClr val="1E1E1E"/>
                </a:solidFill>
                <a:highlight>
                  <a:srgbClr val="FFFFFF"/>
                </a:highlight>
              </a:rPr>
              <a:t>They conduct pre-season training for new admission officers in August before they hit the road. </a:t>
            </a:r>
          </a:p>
          <a:p>
            <a:r>
              <a:rPr lang="en-US" dirty="0">
                <a:solidFill>
                  <a:srgbClr val="1E1E1E"/>
                </a:solidFill>
                <a:highlight>
                  <a:srgbClr val="FFFFFF"/>
                </a:highlight>
              </a:rPr>
              <a:t>Legal counsel provides aggregate data on race to staff. </a:t>
            </a:r>
          </a:p>
          <a:p>
            <a:r>
              <a:rPr lang="en-US" dirty="0">
                <a:solidFill>
                  <a:srgbClr val="1E1E1E"/>
                </a:solidFill>
                <a:highlight>
                  <a:srgbClr val="FFFFFF"/>
                </a:highlight>
              </a:rPr>
              <a:t>All training is held in-person but it is recorded. Part-time reader training is exclusively virtual. </a:t>
            </a:r>
          </a:p>
          <a:p>
            <a:r>
              <a:rPr lang="en-US" dirty="0">
                <a:solidFill>
                  <a:srgbClr val="1E1E1E"/>
                </a:solidFill>
                <a:highlight>
                  <a:srgbClr val="FFFFFF"/>
                </a:highlight>
              </a:rPr>
              <a:t>The team reads in pairs (a professional staff member with another professional or part-time reader) who read activities lists and additional contextual information. </a:t>
            </a:r>
          </a:p>
          <a:p>
            <a:r>
              <a:rPr lang="en-US" dirty="0">
                <a:solidFill>
                  <a:srgbClr val="1E1E1E"/>
                </a:solidFill>
                <a:highlight>
                  <a:srgbClr val="FFFFFF"/>
                </a:highlight>
              </a:rPr>
              <a:t>The professional staff conducts academic evaluations, and a committee-based evaluation model is used. </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06357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F5A3D3-76D8-5F4E-44E8-8C9F6DC2BA2A}"/>
              </a:ext>
            </a:extLst>
          </p:cNvPr>
          <p:cNvSpPr>
            <a:spLocks noGrp="1"/>
          </p:cNvSpPr>
          <p:nvPr>
            <p:ph type="title"/>
          </p:nvPr>
        </p:nvSpPr>
        <p:spPr/>
        <p:txBody>
          <a:bodyPr/>
          <a:lstStyle/>
          <a:p>
            <a:r>
              <a:rPr lang="en-US" dirty="0"/>
              <a:t>Resources</a:t>
            </a:r>
          </a:p>
        </p:txBody>
      </p:sp>
      <p:sp>
        <p:nvSpPr>
          <p:cNvPr id="6" name="Text Placeholder 5">
            <a:extLst>
              <a:ext uri="{FF2B5EF4-FFF2-40B4-BE49-F238E27FC236}">
                <a16:creationId xmlns:a16="http://schemas.microsoft.com/office/drawing/2014/main" id="{37D2308A-45EA-4BA3-CA5F-5BC0AC339449}"/>
              </a:ext>
            </a:extLst>
          </p:cNvPr>
          <p:cNvSpPr>
            <a:spLocks noGrp="1"/>
          </p:cNvSpPr>
          <p:nvPr>
            <p:ph type="body" sz="quarter" idx="10"/>
          </p:nvPr>
        </p:nvSpPr>
        <p:spPr>
          <a:xfrm>
            <a:off x="357215" y="2266950"/>
            <a:ext cx="11459786" cy="3882310"/>
          </a:xfrm>
        </p:spPr>
        <p:txBody>
          <a:bodyPr/>
          <a:lstStyle/>
          <a:p>
            <a:r>
              <a:rPr lang="en-US" dirty="0">
                <a:hlinkClick r:id="rId2"/>
              </a:rPr>
              <a:t>Preliminary Guidance Regarding the U.S. Supreme Court’s Decision in SFFA v. Harvard and SFFA v. UNC (July 2023)</a:t>
            </a:r>
            <a:endParaRPr lang="en-US" dirty="0"/>
          </a:p>
          <a:p>
            <a:r>
              <a:rPr lang="en-US" dirty="0">
                <a:hlinkClick r:id="rId3"/>
              </a:rPr>
              <a:t>Webinar: The Shifting Landscape: Navigating the Supreme Court’s Decision on Race in College Admissions (July 2023) </a:t>
            </a:r>
            <a:r>
              <a:rPr lang="en-US" dirty="0"/>
              <a:t>Passcode: access2023!</a:t>
            </a:r>
          </a:p>
          <a:p>
            <a:r>
              <a:rPr lang="en-US" dirty="0">
                <a:hlinkClick r:id="rId4"/>
              </a:rPr>
              <a:t>Resource for K12 School Leaders: Understanding the Supreme Court’s Ruling (February 2024)</a:t>
            </a:r>
            <a:endParaRPr lang="en-US" dirty="0"/>
          </a:p>
          <a:p>
            <a:pPr marL="0" indent="0">
              <a:buNone/>
            </a:pPr>
            <a:endParaRPr lang="en-US" dirty="0"/>
          </a:p>
          <a:p>
            <a:pPr marL="0" indent="0" algn="l">
              <a:buNone/>
            </a:pPr>
            <a:r>
              <a:rPr lang="en-US" b="0" i="0" dirty="0">
                <a:solidFill>
                  <a:srgbClr val="1E1E1E"/>
                </a:solidFill>
                <a:effectLst/>
                <a:latin typeface="Roboto" panose="02000000000000000000" pitchFamily="2" charset="0"/>
              </a:rPr>
              <a:t>In February 2025, the Office for Civil Rights issued the </a:t>
            </a:r>
            <a:r>
              <a:rPr lang="en-US" b="0" i="0" u="sng" dirty="0">
                <a:solidFill>
                  <a:srgbClr val="324DC7"/>
                </a:solidFill>
                <a:effectLst/>
                <a:latin typeface="Roboto" panose="02000000000000000000" pitchFamily="2" charset="0"/>
                <a:hlinkClick r:id="rId5"/>
              </a:rPr>
              <a:t>Dear Colleague Letter</a:t>
            </a:r>
            <a:r>
              <a:rPr lang="en-US" b="0" i="0" dirty="0">
                <a:solidFill>
                  <a:srgbClr val="1E1E1E"/>
                </a:solidFill>
                <a:effectLst/>
                <a:latin typeface="Roboto" panose="02000000000000000000" pitchFamily="2" charset="0"/>
              </a:rPr>
              <a:t> directing colleges and universities to eliminate the consideration of race in scholarships and other campus programs and activities. As follow up to the DCL, the U.S. Department of Education released a </a:t>
            </a:r>
            <a:r>
              <a:rPr lang="en-US" b="0" i="0" u="sng" dirty="0">
                <a:solidFill>
                  <a:srgbClr val="324DC7"/>
                </a:solidFill>
                <a:effectLst/>
                <a:latin typeface="Roboto" panose="02000000000000000000" pitchFamily="2" charset="0"/>
                <a:hlinkClick r:id="rId6"/>
              </a:rPr>
              <a:t>set of FAQs</a:t>
            </a:r>
            <a:r>
              <a:rPr lang="en-US" b="0" i="0" dirty="0">
                <a:solidFill>
                  <a:srgbClr val="1E1E1E"/>
                </a:solidFill>
                <a:effectLst/>
                <a:latin typeface="Roboto" panose="02000000000000000000" pitchFamily="2" charset="0"/>
              </a:rPr>
              <a:t> in March 2025 to answer questions that may arise from the DCL.</a:t>
            </a:r>
          </a:p>
          <a:p>
            <a:pPr algn="l"/>
            <a:r>
              <a:rPr lang="en-US" b="0" i="0" dirty="0">
                <a:solidFill>
                  <a:srgbClr val="1E1E1E"/>
                </a:solidFill>
                <a:effectLst/>
                <a:latin typeface="Roboto" panose="02000000000000000000" pitchFamily="2" charset="0"/>
              </a:rPr>
              <a:t>You can find a collection of prior resources in the </a:t>
            </a:r>
            <a:r>
              <a:rPr lang="en-US" b="0" i="0" u="sng" dirty="0">
                <a:solidFill>
                  <a:srgbClr val="324DC7"/>
                </a:solidFill>
                <a:effectLst/>
                <a:latin typeface="Roboto" panose="02000000000000000000" pitchFamily="2" charset="0"/>
                <a:hlinkClick r:id="rId7"/>
              </a:rPr>
              <a:t>Case Analyses &amp; Guidance Archive</a:t>
            </a:r>
            <a:r>
              <a:rPr lang="en-US" b="0" i="0" dirty="0">
                <a:solidFill>
                  <a:srgbClr val="1E1E1E"/>
                </a:solidFill>
                <a:effectLst/>
                <a:latin typeface="Roboto" panose="02000000000000000000" pitchFamily="2" charset="0"/>
              </a:rPr>
              <a:t>.</a:t>
            </a:r>
          </a:p>
          <a:p>
            <a:endParaRPr lang="en-US" dirty="0"/>
          </a:p>
        </p:txBody>
      </p:sp>
      <p:sp>
        <p:nvSpPr>
          <p:cNvPr id="5" name="Subtitle 4">
            <a:extLst>
              <a:ext uri="{FF2B5EF4-FFF2-40B4-BE49-F238E27FC236}">
                <a16:creationId xmlns:a16="http://schemas.microsoft.com/office/drawing/2014/main" id="{80E776AA-6DA3-BBDE-27F5-F5CB2B493DD9}"/>
              </a:ext>
            </a:extLst>
          </p:cNvPr>
          <p:cNvSpPr>
            <a:spLocks noGrp="1"/>
          </p:cNvSpPr>
          <p:nvPr>
            <p:ph type="subTitle" idx="1"/>
          </p:nvPr>
        </p:nvSpPr>
        <p:spPr>
          <a:xfrm>
            <a:off x="356461" y="1078726"/>
            <a:ext cx="11459786" cy="534662"/>
          </a:xfrm>
        </p:spPr>
        <p:txBody>
          <a:bodyPr/>
          <a:lstStyle/>
          <a:p>
            <a:r>
              <a:rPr lang="en-US" dirty="0"/>
              <a:t>Please note: </a:t>
            </a:r>
            <a:r>
              <a:rPr lang="en-US" b="0" dirty="0"/>
              <a:t>The resources, information, and any analyses in the Archive are likely to have been superseded by more recent rulings and guidance provided by federal and state governments. Institutions should not consider any of the content as legal advice and should work closely with their legal counsel to understand the most recent guidance.</a:t>
            </a:r>
          </a:p>
        </p:txBody>
      </p:sp>
    </p:spTree>
    <p:extLst>
      <p:ext uri="{BB962C8B-B14F-4D97-AF65-F5344CB8AC3E}">
        <p14:creationId xmlns:p14="http://schemas.microsoft.com/office/powerpoint/2010/main" val="1308742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1A8BE8-53A1-C873-21A3-E44609EDEE51}"/>
              </a:ext>
            </a:extLst>
          </p:cNvPr>
          <p:cNvSpPr/>
          <p:nvPr/>
        </p:nvSpPr>
        <p:spPr>
          <a:xfrm>
            <a:off x="8277225" y="1224643"/>
            <a:ext cx="2924175" cy="42490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algn="ctr"/>
            <a:endParaRPr lang="en-US" sz="1600">
              <a:solidFill>
                <a:schemeClr val="tx2"/>
              </a:solidFill>
              <a:latin typeface="+mj-lt"/>
            </a:endParaRPr>
          </a:p>
          <a:p>
            <a:pPr algn="ctr"/>
            <a:endParaRPr lang="en-US" sz="1600">
              <a:solidFill>
                <a:schemeClr val="tx2"/>
              </a:solidFill>
              <a:latin typeface="+mj-lt"/>
            </a:endParaRPr>
          </a:p>
          <a:p>
            <a:pPr algn="ctr"/>
            <a:endParaRPr lang="en-US" sz="1600">
              <a:solidFill>
                <a:schemeClr val="tx2"/>
              </a:solidFill>
              <a:latin typeface="+mj-lt"/>
            </a:endParaRPr>
          </a:p>
          <a:p>
            <a:pPr algn="ctr"/>
            <a:endParaRPr lang="en-US" sz="1600">
              <a:solidFill>
                <a:schemeClr val="tx2"/>
              </a:solidFill>
              <a:latin typeface="+mj-lt"/>
            </a:endParaRPr>
          </a:p>
          <a:p>
            <a:pPr algn="ctr"/>
            <a:endParaRPr lang="en-US" sz="1600">
              <a:solidFill>
                <a:schemeClr val="tx2"/>
              </a:solidFill>
              <a:latin typeface="+mj-lt"/>
            </a:endParaRPr>
          </a:p>
          <a:p>
            <a:pPr algn="ctr"/>
            <a:endParaRPr lang="en-US" sz="1600">
              <a:solidFill>
                <a:schemeClr val="tx2"/>
              </a:solidFill>
              <a:latin typeface="+mj-lt"/>
            </a:endParaRPr>
          </a:p>
          <a:p>
            <a:pPr algn="ctr"/>
            <a:endParaRPr lang="en-US" sz="1600">
              <a:solidFill>
                <a:schemeClr val="tx2"/>
              </a:solidFill>
              <a:latin typeface="+mj-lt"/>
            </a:endParaRPr>
          </a:p>
          <a:p>
            <a:pPr algn="ctr"/>
            <a:endParaRPr lang="en-US" sz="1600">
              <a:solidFill>
                <a:schemeClr val="tx2"/>
              </a:solidFill>
              <a:latin typeface="+mj-lt"/>
            </a:endParaRPr>
          </a:p>
          <a:p>
            <a:pPr algn="ctr"/>
            <a:endParaRPr lang="en-US" sz="1600">
              <a:solidFill>
                <a:schemeClr val="tx2"/>
              </a:solidFill>
              <a:latin typeface="+mj-lt"/>
            </a:endParaRPr>
          </a:p>
          <a:p>
            <a:pPr algn="ctr"/>
            <a:r>
              <a:rPr lang="en-US">
                <a:solidFill>
                  <a:schemeClr val="tx2"/>
                </a:solidFill>
                <a:latin typeface="+mj-lt"/>
              </a:rPr>
              <a:t>Access this </a:t>
            </a:r>
          </a:p>
          <a:p>
            <a:pPr algn="ctr"/>
            <a:r>
              <a:rPr lang="en-US">
                <a:solidFill>
                  <a:schemeClr val="tx2"/>
                </a:solidFill>
                <a:latin typeface="+mj-lt"/>
              </a:rPr>
              <a:t>toolkit virtually</a:t>
            </a:r>
          </a:p>
        </p:txBody>
      </p:sp>
      <p:sp>
        <p:nvSpPr>
          <p:cNvPr id="7" name="Title 6">
            <a:extLst>
              <a:ext uri="{FF2B5EF4-FFF2-40B4-BE49-F238E27FC236}">
                <a16:creationId xmlns:a16="http://schemas.microsoft.com/office/drawing/2014/main" id="{69AD3B3E-311A-F6A6-252A-9E6433DEA46E}"/>
              </a:ext>
            </a:extLst>
          </p:cNvPr>
          <p:cNvSpPr>
            <a:spLocks noGrp="1"/>
          </p:cNvSpPr>
          <p:nvPr>
            <p:ph type="title"/>
          </p:nvPr>
        </p:nvSpPr>
        <p:spPr/>
        <p:txBody>
          <a:bodyPr/>
          <a:lstStyle/>
          <a:p>
            <a:r>
              <a:rPr lang="en-US"/>
              <a:t>Summary</a:t>
            </a:r>
          </a:p>
        </p:txBody>
      </p:sp>
      <p:sp>
        <p:nvSpPr>
          <p:cNvPr id="6" name="Text Placeholder 5">
            <a:extLst>
              <a:ext uri="{FF2B5EF4-FFF2-40B4-BE49-F238E27FC236}">
                <a16:creationId xmlns:a16="http://schemas.microsoft.com/office/drawing/2014/main" id="{CAC04468-6C65-C8B9-24B6-1209029E29D5}"/>
              </a:ext>
            </a:extLst>
          </p:cNvPr>
          <p:cNvSpPr>
            <a:spLocks noGrp="1"/>
          </p:cNvSpPr>
          <p:nvPr>
            <p:ph type="body" sz="quarter" idx="10"/>
          </p:nvPr>
        </p:nvSpPr>
        <p:spPr>
          <a:xfrm>
            <a:off x="356461" y="1224643"/>
            <a:ext cx="7492139" cy="4408714"/>
          </a:xfrm>
        </p:spPr>
        <p:txBody>
          <a:bodyPr anchor="t">
            <a:normAutofit/>
          </a:bodyPr>
          <a:lstStyle/>
          <a:p>
            <a:pPr marL="0" indent="0">
              <a:lnSpc>
                <a:spcPct val="90000"/>
              </a:lnSpc>
              <a:buNone/>
            </a:pPr>
            <a:r>
              <a:rPr lang="en-US" sz="2000" b="0" i="0" dirty="0">
                <a:effectLst/>
                <a:highlight>
                  <a:srgbClr val="FFFFFF"/>
                </a:highlight>
              </a:rPr>
              <a:t>Following the 2023 SCOTUS ruling, which prohibits considering race in the admissions process, College Board’s Access and Opportunity Collaborative highlighted the need for new resources to support admissions staff training. Eleven higher ed institutions shared their current training practices, and we have distilled the key insights into a practical, action-oriented summary of effective practices. In addition, we have compiled a set of materials requested by institutions as a resource for staff training. </a:t>
            </a:r>
          </a:p>
          <a:p>
            <a:pPr marL="0" indent="0">
              <a:lnSpc>
                <a:spcPct val="90000"/>
              </a:lnSpc>
              <a:buNone/>
            </a:pPr>
            <a:endParaRPr lang="en-US" sz="2000" dirty="0">
              <a:highlight>
                <a:srgbClr val="FFFFFF"/>
              </a:highlight>
            </a:endParaRPr>
          </a:p>
          <a:p>
            <a:pPr marL="0" indent="0">
              <a:buNone/>
            </a:pPr>
            <a:r>
              <a:rPr lang="en-US" altLang="zh-CN" sz="2000" b="1" dirty="0">
                <a:highlight>
                  <a:srgbClr val="FFFFFF"/>
                </a:highlight>
              </a:rPr>
              <a:t>Please Note</a:t>
            </a:r>
            <a:r>
              <a:rPr lang="en-US" altLang="zh-CN" sz="2000" dirty="0">
                <a:highlight>
                  <a:srgbClr val="FFFFFF"/>
                </a:highlight>
              </a:rPr>
              <a:t>: </a:t>
            </a:r>
            <a:r>
              <a:rPr lang="en-US" altLang="zh-CN" sz="2000" i="1" dirty="0">
                <a:highlight>
                  <a:srgbClr val="FFFFFF"/>
                </a:highlight>
              </a:rPr>
              <a:t>Each institution will make their own decisions about the structure and content of their admission training. Institutions should always confer with their legal counsel to ensure they operate within the confines of the law.</a:t>
            </a:r>
          </a:p>
          <a:p>
            <a:pPr algn="l">
              <a:spcAft>
                <a:spcPts val="1200"/>
              </a:spcAft>
              <a:buNone/>
            </a:pPr>
            <a:endParaRPr lang="en-US" sz="2000" b="1" i="0" dirty="0">
              <a:solidFill>
                <a:srgbClr val="1E1E1E"/>
              </a:solidFill>
              <a:effectLst/>
              <a:latin typeface="Roboto" panose="02000000000000000000" pitchFamily="2" charset="0"/>
            </a:endParaRPr>
          </a:p>
          <a:p>
            <a:pPr marL="0" indent="0">
              <a:lnSpc>
                <a:spcPct val="90000"/>
              </a:lnSpc>
              <a:buNone/>
            </a:pPr>
            <a:endParaRPr lang="en-US" sz="2000" b="0" i="0" dirty="0">
              <a:effectLst/>
              <a:highlight>
                <a:srgbClr val="FFFFFF"/>
              </a:highlight>
            </a:endParaRPr>
          </a:p>
          <a:p>
            <a:pPr marL="0" indent="0">
              <a:lnSpc>
                <a:spcPct val="90000"/>
              </a:lnSpc>
              <a:buNone/>
            </a:pPr>
            <a:endParaRPr lang="en-US" sz="2000" b="0" i="0" dirty="0">
              <a:effectLst/>
              <a:highlight>
                <a:srgbClr val="FFFFFF"/>
              </a:highlight>
            </a:endParaRPr>
          </a:p>
        </p:txBody>
      </p:sp>
      <p:pic>
        <p:nvPicPr>
          <p:cNvPr id="3" name="Picture 2">
            <a:extLst>
              <a:ext uri="{FF2B5EF4-FFF2-40B4-BE49-F238E27FC236}">
                <a16:creationId xmlns:a16="http://schemas.microsoft.com/office/drawing/2014/main" id="{A846034D-4E72-AFD3-5F4B-8C15069BC7AE}"/>
              </a:ext>
            </a:extLst>
          </p:cNvPr>
          <p:cNvPicPr>
            <a:picLocks noChangeAspect="1"/>
          </p:cNvPicPr>
          <p:nvPr/>
        </p:nvPicPr>
        <p:blipFill>
          <a:blip r:embed="rId2"/>
          <a:stretch>
            <a:fillRect/>
          </a:stretch>
        </p:blipFill>
        <p:spPr>
          <a:xfrm>
            <a:off x="8596312" y="1539899"/>
            <a:ext cx="2286000" cy="2305050"/>
          </a:xfrm>
          <a:prstGeom prst="rect">
            <a:avLst/>
          </a:prstGeom>
        </p:spPr>
      </p:pic>
    </p:spTree>
    <p:extLst>
      <p:ext uri="{BB962C8B-B14F-4D97-AF65-F5344CB8AC3E}">
        <p14:creationId xmlns:p14="http://schemas.microsoft.com/office/powerpoint/2010/main" val="241659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2451737" y="2839291"/>
            <a:ext cx="7288525" cy="589709"/>
          </a:xfrm>
        </p:spPr>
        <p:txBody>
          <a:bodyPr/>
          <a:lstStyle/>
          <a:p>
            <a:r>
              <a:rPr lang="en-US" b="1" i="0" dirty="0">
                <a:solidFill>
                  <a:schemeClr val="tx2"/>
                </a:solidFill>
                <a:effectLst/>
                <a:latin typeface="Roboto" panose="02000000000000000000" pitchFamily="2" charset="0"/>
              </a:rPr>
              <a:t>Common Actions and Practices</a:t>
            </a:r>
            <a:endParaRPr lang="en-US" dirty="0">
              <a:solidFill>
                <a:schemeClr val="tx2"/>
              </a:solidFill>
            </a:endParaRPr>
          </a:p>
        </p:txBody>
      </p:sp>
    </p:spTree>
    <p:extLst>
      <p:ext uri="{BB962C8B-B14F-4D97-AF65-F5344CB8AC3E}">
        <p14:creationId xmlns:p14="http://schemas.microsoft.com/office/powerpoint/2010/main" val="55585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Continuous training on application review and evaluation</a:t>
            </a:r>
          </a:p>
        </p:txBody>
      </p:sp>
      <p:sp>
        <p:nvSpPr>
          <p:cNvPr id="7" name="Text Placeholder 6"/>
          <p:cNvSpPr>
            <a:spLocks noGrp="1"/>
          </p:cNvSpPr>
          <p:nvPr>
            <p:ph type="body" sz="quarter" idx="10"/>
          </p:nvPr>
        </p:nvSpPr>
        <p:spPr/>
        <p:txBody>
          <a:bodyPr/>
          <a:lstStyle/>
          <a:p>
            <a:pPr marL="0" indent="0">
              <a:buNone/>
            </a:pPr>
            <a:r>
              <a:rPr lang="en-US" b="0" i="0" dirty="0">
                <a:solidFill>
                  <a:srgbClr val="1E1E1E"/>
                </a:solidFill>
                <a:effectLst/>
                <a:highlight>
                  <a:srgbClr val="FFFFFF"/>
                </a:highlight>
                <a:latin typeface="Roboto" panose="02000000000000000000" pitchFamily="2" charset="0"/>
              </a:rPr>
              <a:t>Continuous training is essential for effectively reviewing and evaluating applications:</a:t>
            </a:r>
          </a:p>
          <a:p>
            <a:r>
              <a:rPr lang="en-US" b="1" i="0" dirty="0">
                <a:solidFill>
                  <a:srgbClr val="1E1E1E"/>
                </a:solidFill>
                <a:effectLst/>
                <a:highlight>
                  <a:srgbClr val="FFFFFF"/>
                </a:highlight>
                <a:latin typeface="Roboto" panose="02000000000000000000" pitchFamily="2" charset="0"/>
              </a:rPr>
              <a:t>Primary Training</a:t>
            </a:r>
            <a:r>
              <a:rPr lang="en-US" b="0" i="0" dirty="0">
                <a:solidFill>
                  <a:srgbClr val="1E1E1E"/>
                </a:solidFill>
                <a:effectLst/>
                <a:highlight>
                  <a:srgbClr val="FFFFFF"/>
                </a:highlight>
                <a:latin typeface="Roboto" panose="02000000000000000000" pitchFamily="2" charset="0"/>
              </a:rPr>
              <a:t>: Typically takes place in the fall prior to application reviews. A large flagship public institution noted that they begin training their new admission staff and interns in early summer so they’re already familiar with the information when full staff training starts in fall.</a:t>
            </a:r>
          </a:p>
          <a:p>
            <a:r>
              <a:rPr lang="en-US" b="1" i="0" dirty="0">
                <a:solidFill>
                  <a:srgbClr val="1E1E1E"/>
                </a:solidFill>
                <a:effectLst/>
                <a:highlight>
                  <a:srgbClr val="FFFFFF"/>
                </a:highlight>
                <a:latin typeface="Roboto" panose="02000000000000000000" pitchFamily="2" charset="0"/>
              </a:rPr>
              <a:t>Regular Check-Ins</a:t>
            </a:r>
            <a:r>
              <a:rPr lang="en-US" b="0" i="0" dirty="0">
                <a:solidFill>
                  <a:srgbClr val="1E1E1E"/>
                </a:solidFill>
                <a:effectLst/>
                <a:highlight>
                  <a:srgbClr val="FFFFFF"/>
                </a:highlight>
                <a:latin typeface="Roboto" panose="02000000000000000000" pitchFamily="2" charset="0"/>
              </a:rPr>
              <a:t>: Establish opportunities throughout the application review season to allow staff to answer questions, identify trends they may be seeing, and ensure everyone is on the same page.</a:t>
            </a:r>
          </a:p>
          <a:p>
            <a:r>
              <a:rPr lang="en-US" b="1" i="0" dirty="0">
                <a:solidFill>
                  <a:srgbClr val="1E1E1E"/>
                </a:solidFill>
                <a:effectLst/>
                <a:highlight>
                  <a:srgbClr val="FFFFFF"/>
                </a:highlight>
                <a:latin typeface="Roboto" panose="02000000000000000000" pitchFamily="2" charset="0"/>
              </a:rPr>
              <a:t>Comprehensive Training Methods</a:t>
            </a:r>
            <a:r>
              <a:rPr lang="en-US" b="0" i="0" dirty="0">
                <a:solidFill>
                  <a:srgbClr val="1E1E1E"/>
                </a:solidFill>
                <a:effectLst/>
                <a:highlight>
                  <a:srgbClr val="FFFFFF"/>
                </a:highlight>
                <a:latin typeface="Roboto" panose="02000000000000000000" pitchFamily="2" charset="0"/>
              </a:rPr>
              <a:t>: Incorporate homework including mock application review, readings, group work, and a final assessment to ensure thorough understanding.</a:t>
            </a:r>
            <a:endParaRPr lang="en-US" dirty="0"/>
          </a:p>
        </p:txBody>
      </p:sp>
      <p:sp>
        <p:nvSpPr>
          <p:cNvPr id="20" name="Rectangle 19"/>
          <p:cNvSpPr/>
          <p:nvPr/>
        </p:nvSpPr>
        <p:spPr>
          <a:xfrm>
            <a:off x="0" y="1371629"/>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01</a:t>
            </a:r>
          </a:p>
          <a:p>
            <a:pPr algn="ctr" defTabSz="868131">
              <a:spcAft>
                <a:spcPts val="570"/>
              </a:spcAft>
              <a:defRPr/>
            </a:pPr>
            <a:r>
              <a:rPr lang="en-US" sz="1329" dirty="0">
                <a:solidFill>
                  <a:srgbClr val="FFFFFF"/>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rgbClr val="006298"/>
                </a:solidFill>
                <a:latin typeface="Roboto"/>
              </a:rPr>
              <a:t>Managing Application Review</a:t>
            </a:r>
          </a:p>
        </p:txBody>
      </p:sp>
      <p:sp>
        <p:nvSpPr>
          <p:cNvPr id="23" name="Rectangle 22"/>
          <p:cNvSpPr/>
          <p:nvPr/>
        </p:nvSpPr>
        <p:spPr>
          <a:xfrm>
            <a:off x="0" y="4114792"/>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Anticipate Questions</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Tree>
    <p:extLst>
      <p:ext uri="{BB962C8B-B14F-4D97-AF65-F5344CB8AC3E}">
        <p14:creationId xmlns:p14="http://schemas.microsoft.com/office/powerpoint/2010/main" val="1871748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Determine who gets to view applicants’ racial status and when</a:t>
            </a:r>
          </a:p>
        </p:txBody>
      </p:sp>
      <p:sp>
        <p:nvSpPr>
          <p:cNvPr id="7" name="Text Placeholder 6"/>
          <p:cNvSpPr>
            <a:spLocks noGrp="1"/>
          </p:cNvSpPr>
          <p:nvPr>
            <p:ph type="body" sz="quarter" idx="10"/>
          </p:nvPr>
        </p:nvSpPr>
        <p:spPr/>
        <p:txBody>
          <a:bodyPr/>
          <a:lstStyle/>
          <a:p>
            <a:pPr marL="0" indent="0">
              <a:buNone/>
            </a:pPr>
            <a:r>
              <a:rPr lang="en-US" dirty="0"/>
              <a:t>There are mixed strategies on whether staff see applicants’ racial status on the application:</a:t>
            </a:r>
          </a:p>
          <a:p>
            <a:r>
              <a:rPr lang="en-US" b="1" dirty="0"/>
              <a:t>State Bans Pre-2023 Ruling</a:t>
            </a:r>
            <a:r>
              <a:rPr lang="en-US" dirty="0"/>
              <a:t>: Some ADC sponsor institutions in states with previous bans on race-conscious admission chose to suppress applicants’ racial status on the application.</a:t>
            </a:r>
          </a:p>
          <a:p>
            <a:r>
              <a:rPr lang="en-US" b="1" dirty="0"/>
              <a:t>Post-2023 Ruling</a:t>
            </a:r>
            <a:r>
              <a:rPr lang="en-US" dirty="0"/>
              <a:t>: Following the 2023 ruling, other ADC institutions have also decided not to allow staff and readers to see applicants’ racial status during the review process.</a:t>
            </a:r>
          </a:p>
          <a:p>
            <a:r>
              <a:rPr lang="en-US" b="1" dirty="0"/>
              <a:t>Data Collection</a:t>
            </a:r>
            <a:r>
              <a:rPr lang="en-US" dirty="0"/>
              <a:t>: The ruling did not specifically address data collection or require institutions to suppress or remove racial status from applications. U.S. Department of Education Post-SFFA guidance advised that suppression of an applicant’s racial status  from view of file reviewers and admissions staff involved in selection was warranted.</a:t>
            </a:r>
            <a:br>
              <a:rPr lang="en-US" dirty="0"/>
            </a:br>
            <a:endParaRPr lang="en-US" dirty="0"/>
          </a:p>
          <a:p>
            <a:endParaRPr lang="en-US" dirty="0"/>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1" y="4080408"/>
            <a:ext cx="1736331" cy="1440350"/>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03</a:t>
            </a:r>
          </a:p>
          <a:p>
            <a:pPr algn="ctr" defTabSz="868131">
              <a:spcAft>
                <a:spcPts val="570"/>
              </a:spcAft>
              <a:defRPr/>
            </a:pPr>
            <a:r>
              <a:rPr lang="en-US" sz="1329" dirty="0">
                <a:solidFill>
                  <a:srgbClr val="006298"/>
                </a:solidFill>
                <a:latin typeface="Roboto"/>
              </a:rPr>
              <a:t>Anticipate Questions</a:t>
            </a:r>
          </a:p>
        </p:txBody>
      </p:sp>
      <p:sp>
        <p:nvSpPr>
          <p:cNvPr id="23" name="Rectangle 22"/>
          <p:cNvSpPr/>
          <p:nvPr/>
        </p:nvSpPr>
        <p:spPr>
          <a:xfrm>
            <a:off x="0" y="2708826"/>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02</a:t>
            </a:r>
          </a:p>
          <a:p>
            <a:pPr algn="ctr" defTabSz="868131">
              <a:spcAft>
                <a:spcPts val="570"/>
              </a:spcAft>
              <a:defRPr/>
            </a:pPr>
            <a:r>
              <a:rPr lang="en-US" sz="1329" dirty="0">
                <a:solidFill>
                  <a:srgbClr val="FFFFFF"/>
                </a:solidFill>
                <a:latin typeface="Roboto"/>
              </a:rPr>
              <a:t>Managing Application Review</a:t>
            </a:r>
          </a:p>
        </p:txBody>
      </p:sp>
      <p:sp>
        <p:nvSpPr>
          <p:cNvPr id="24" name="Rectangle 23"/>
          <p:cNvSpPr/>
          <p:nvPr/>
        </p:nvSpPr>
        <p:spPr>
          <a:xfrm>
            <a:off x="0" y="5486373"/>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Tree>
    <p:extLst>
      <p:ext uri="{BB962C8B-B14F-4D97-AF65-F5344CB8AC3E}">
        <p14:creationId xmlns:p14="http://schemas.microsoft.com/office/powerpoint/2010/main" val="1597077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inBulletsConfiguration" hidden="1"/>
          <p:cNvSpPr txBox="1"/>
          <p:nvPr/>
        </p:nvSpPr>
        <p:spPr>
          <a:xfrm>
            <a:off x="12058" y="12105"/>
            <a:ext cx="8440499" cy="83638"/>
          </a:xfrm>
          <a:prstGeom prst="rect">
            <a:avLst/>
          </a:prstGeom>
          <a:noFill/>
        </p:spPr>
        <p:txBody>
          <a:bodyPr vert="horz" wrap="square" lIns="34180" tIns="34180" rIns="34180" bIns="34180" rtlCol="0">
            <a:spAutoFit/>
          </a:bodyPr>
          <a:lstStyle/>
          <a:p>
            <a:pPr defTabSz="868131">
              <a:defRPr/>
            </a:pPr>
            <a:endParaRPr lang="en-US" sz="100">
              <a:solidFill>
                <a:srgbClr val="FFFFFF"/>
              </a:solidFill>
              <a:latin typeface="Roboto"/>
            </a:endParaRPr>
          </a:p>
        </p:txBody>
      </p:sp>
      <p:sp>
        <p:nvSpPr>
          <p:cNvPr id="2" name="Rectangle 1"/>
          <p:cNvSpPr/>
          <p:nvPr/>
        </p:nvSpPr>
        <p:spPr>
          <a:xfrm>
            <a:off x="0" y="48"/>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5" name="Title 4"/>
          <p:cNvSpPr>
            <a:spLocks noGrp="1"/>
          </p:cNvSpPr>
          <p:nvPr>
            <p:ph type="title"/>
          </p:nvPr>
        </p:nvSpPr>
        <p:spPr/>
        <p:txBody>
          <a:bodyPr/>
          <a:lstStyle/>
          <a:p>
            <a:r>
              <a:rPr lang="en-US" dirty="0"/>
              <a:t>Be prepared for questions</a:t>
            </a:r>
          </a:p>
        </p:txBody>
      </p:sp>
      <p:sp>
        <p:nvSpPr>
          <p:cNvPr id="7" name="Text Placeholder 6"/>
          <p:cNvSpPr>
            <a:spLocks noGrp="1"/>
          </p:cNvSpPr>
          <p:nvPr>
            <p:ph type="body" sz="quarter" idx="10"/>
          </p:nvPr>
        </p:nvSpPr>
        <p:spPr/>
        <p:txBody>
          <a:bodyPr/>
          <a:lstStyle/>
          <a:p>
            <a:pPr marL="0" indent="0">
              <a:buNone/>
            </a:pPr>
            <a:r>
              <a:rPr lang="en-US" dirty="0"/>
              <a:t>Questions from staff and their understanding of the ruling may vary based on experience level:</a:t>
            </a:r>
          </a:p>
          <a:p>
            <a:r>
              <a:rPr lang="en-US" b="1" dirty="0"/>
              <a:t>Common Concerns</a:t>
            </a:r>
            <a:r>
              <a:rPr lang="en-US" dirty="0"/>
              <a:t>: Many ADC sponsors noticed that the most common questions from staff are centered around correctly following the law while evaluating applications.</a:t>
            </a:r>
          </a:p>
          <a:p>
            <a:r>
              <a:rPr lang="en-US" b="1" dirty="0"/>
              <a:t>Application Review Notes</a:t>
            </a:r>
            <a:r>
              <a:rPr lang="en-US" dirty="0"/>
              <a:t>: A highly selective institution in the Midwest shared that many staff grapple with writing notes that don’t appear to consider racial status when students talk about race as part of their live experience within their application materials. </a:t>
            </a:r>
          </a:p>
          <a:p>
            <a:r>
              <a:rPr lang="en-US" b="1" dirty="0"/>
              <a:t>Experience Level Differences</a:t>
            </a:r>
            <a:r>
              <a:rPr lang="en-US" dirty="0"/>
              <a:t>: Some ADC sponsors indicated they see a difference in the level of understanding of the ruling from their entry-level and senior staff. For example, a selective mid-Atlantic institution shared that their junior staff often present questions about the “gray area” and the ruling’s impact on the profession, reflecting their developing admission experience. Conversely, a private institution in the South found that seasoned staff presented questions due to their familiarity with previous processes, while newer staff had fewer questions as the application evaluation process was new to them.</a:t>
            </a:r>
          </a:p>
        </p:txBody>
      </p:sp>
      <p:sp>
        <p:nvSpPr>
          <p:cNvPr id="20" name="Rectangle 19"/>
          <p:cNvSpPr/>
          <p:nvPr/>
        </p:nvSpPr>
        <p:spPr>
          <a:xfrm>
            <a:off x="0" y="137162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01</a:t>
            </a:r>
          </a:p>
          <a:p>
            <a:pPr algn="ctr" defTabSz="868131">
              <a:spcAft>
                <a:spcPts val="570"/>
              </a:spcAft>
              <a:defRPr/>
            </a:pPr>
            <a:r>
              <a:rPr lang="en-US" sz="1329" dirty="0">
                <a:solidFill>
                  <a:srgbClr val="006298"/>
                </a:solidFill>
                <a:latin typeface="Roboto"/>
              </a:rPr>
              <a:t>Continuous   Training</a:t>
            </a:r>
          </a:p>
        </p:txBody>
      </p:sp>
      <p:sp>
        <p:nvSpPr>
          <p:cNvPr id="22" name="Rectangle 21"/>
          <p:cNvSpPr/>
          <p:nvPr/>
        </p:nvSpPr>
        <p:spPr>
          <a:xfrm>
            <a:off x="0" y="2743210"/>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006298"/>
                </a:solidFill>
                <a:latin typeface="Roboto"/>
              </a:rPr>
              <a:t>02</a:t>
            </a:r>
          </a:p>
          <a:p>
            <a:pPr algn="ctr" defTabSz="868131">
              <a:spcAft>
                <a:spcPts val="570"/>
              </a:spcAft>
              <a:defRPr/>
            </a:pPr>
            <a:r>
              <a:rPr lang="en-US" sz="1329" dirty="0">
                <a:solidFill>
                  <a:schemeClr val="accent3"/>
                </a:solidFill>
                <a:latin typeface="Roboto"/>
              </a:rPr>
              <a:t>Managing Application Review</a:t>
            </a:r>
          </a:p>
        </p:txBody>
      </p:sp>
      <p:sp>
        <p:nvSpPr>
          <p:cNvPr id="23" name="Rectangle 22"/>
          <p:cNvSpPr/>
          <p:nvPr/>
        </p:nvSpPr>
        <p:spPr>
          <a:xfrm>
            <a:off x="-1" y="5486419"/>
            <a:ext cx="1736331" cy="1371581"/>
          </a:xfrm>
          <a:prstGeom prst="rect">
            <a:avLst/>
          </a:prstGeom>
          <a:solidFill>
            <a:schemeClr val="accent3">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endParaRPr lang="en-US" sz="1329" dirty="0">
              <a:solidFill>
                <a:srgbClr val="006298"/>
              </a:solidFill>
              <a:latin typeface="Roboto"/>
            </a:endParaRPr>
          </a:p>
        </p:txBody>
      </p:sp>
      <p:sp>
        <p:nvSpPr>
          <p:cNvPr id="24" name="Rectangle 23"/>
          <p:cNvSpPr/>
          <p:nvPr/>
        </p:nvSpPr>
        <p:spPr>
          <a:xfrm>
            <a:off x="0" y="4114790"/>
            <a:ext cx="1736331" cy="137158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86817" tIns="86817" rIns="86817" bIns="86817" rtlCol="0" anchor="ctr">
            <a:normAutofit/>
          </a:bodyPr>
          <a:lstStyle/>
          <a:p>
            <a:pPr algn="ctr" defTabSz="868131">
              <a:spcAft>
                <a:spcPts val="570"/>
              </a:spcAft>
              <a:defRPr/>
            </a:pPr>
            <a:r>
              <a:rPr lang="en-US" sz="1899" b="1" dirty="0">
                <a:solidFill>
                  <a:srgbClr val="FFFFFF"/>
                </a:solidFill>
                <a:latin typeface="Roboto"/>
              </a:rPr>
              <a:t>03</a:t>
            </a:r>
          </a:p>
          <a:p>
            <a:pPr algn="ctr" defTabSz="868131">
              <a:spcAft>
                <a:spcPts val="570"/>
              </a:spcAft>
              <a:defRPr/>
            </a:pPr>
            <a:r>
              <a:rPr lang="en-US" sz="1329" dirty="0">
                <a:solidFill>
                  <a:srgbClr val="FFFFFF"/>
                </a:solidFill>
                <a:latin typeface="Roboto"/>
              </a:rPr>
              <a:t>Anticipate Questions</a:t>
            </a:r>
          </a:p>
        </p:txBody>
      </p:sp>
    </p:spTree>
    <p:extLst>
      <p:ext uri="{BB962C8B-B14F-4D97-AF65-F5344CB8AC3E}">
        <p14:creationId xmlns:p14="http://schemas.microsoft.com/office/powerpoint/2010/main" val="347764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58B2-EDFF-6476-CE97-10C246A1D5F7}"/>
              </a:ext>
            </a:extLst>
          </p:cNvPr>
          <p:cNvSpPr>
            <a:spLocks noGrp="1"/>
          </p:cNvSpPr>
          <p:nvPr>
            <p:ph type="ctrTitle"/>
          </p:nvPr>
        </p:nvSpPr>
        <p:spPr>
          <a:xfrm>
            <a:off x="1311593" y="2839291"/>
            <a:ext cx="9568813" cy="589709"/>
          </a:xfrm>
        </p:spPr>
        <p:txBody>
          <a:bodyPr/>
          <a:lstStyle/>
          <a:p>
            <a:r>
              <a:rPr lang="en-US" b="1" i="0">
                <a:solidFill>
                  <a:schemeClr val="tx2"/>
                </a:solidFill>
                <a:effectLst/>
                <a:latin typeface="Roboto" panose="02000000000000000000" pitchFamily="2" charset="0"/>
              </a:rPr>
              <a:t>Then to Now: </a:t>
            </a:r>
            <a:br>
              <a:rPr lang="en-US" b="1" i="0">
                <a:solidFill>
                  <a:schemeClr val="tx2"/>
                </a:solidFill>
                <a:effectLst/>
                <a:latin typeface="Roboto" panose="02000000000000000000" pitchFamily="2" charset="0"/>
              </a:rPr>
            </a:br>
            <a:r>
              <a:rPr lang="en-US" b="1" i="0">
                <a:solidFill>
                  <a:schemeClr val="tx2"/>
                </a:solidFill>
                <a:effectLst/>
                <a:latin typeface="Roboto" panose="02000000000000000000" pitchFamily="2" charset="0"/>
              </a:rPr>
              <a:t>A History of Race-Conscious Admission Policies</a:t>
            </a:r>
            <a:endParaRPr lang="en-US">
              <a:solidFill>
                <a:schemeClr val="tx2"/>
              </a:solidFill>
            </a:endParaRPr>
          </a:p>
        </p:txBody>
      </p:sp>
    </p:spTree>
    <p:extLst>
      <p:ext uri="{BB962C8B-B14F-4D97-AF65-F5344CB8AC3E}">
        <p14:creationId xmlns:p14="http://schemas.microsoft.com/office/powerpoint/2010/main" val="248839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431143-E668-4C42-F02C-A3F60F23501A}"/>
              </a:ext>
            </a:extLst>
          </p:cNvPr>
          <p:cNvSpPr>
            <a:spLocks noGrp="1"/>
          </p:cNvSpPr>
          <p:nvPr>
            <p:ph type="title"/>
          </p:nvPr>
        </p:nvSpPr>
        <p:spPr/>
        <p:txBody>
          <a:bodyPr/>
          <a:lstStyle/>
          <a:p>
            <a:r>
              <a:rPr lang="en-US"/>
              <a:t>Four Decades of Legal Precedent</a:t>
            </a:r>
          </a:p>
        </p:txBody>
      </p:sp>
      <p:sp>
        <p:nvSpPr>
          <p:cNvPr id="5" name="Subtitle 4">
            <a:extLst>
              <a:ext uri="{FF2B5EF4-FFF2-40B4-BE49-F238E27FC236}">
                <a16:creationId xmlns:a16="http://schemas.microsoft.com/office/drawing/2014/main" id="{061FEA4A-024A-57FA-8307-FEDFE9516458}"/>
              </a:ext>
            </a:extLst>
          </p:cNvPr>
          <p:cNvSpPr>
            <a:spLocks noGrp="1"/>
          </p:cNvSpPr>
          <p:nvPr>
            <p:ph type="subTitle" idx="1"/>
          </p:nvPr>
        </p:nvSpPr>
        <p:spPr/>
        <p:txBody>
          <a:bodyPr/>
          <a:lstStyle/>
          <a:p>
            <a:r>
              <a:rPr lang="en-US" sz="1800">
                <a:effectLst/>
                <a:ea typeface="Calibri" panose="020F0502020204030204" pitchFamily="34" charset="0"/>
              </a:rPr>
              <a:t>Then to Now: A history of race-conscious admission policies</a:t>
            </a:r>
            <a:endParaRPr lang="en-US"/>
          </a:p>
        </p:txBody>
      </p:sp>
      <p:pic>
        <p:nvPicPr>
          <p:cNvPr id="9" name="Picture 8">
            <a:extLst>
              <a:ext uri="{FF2B5EF4-FFF2-40B4-BE49-F238E27FC236}">
                <a16:creationId xmlns:a16="http://schemas.microsoft.com/office/drawing/2014/main" id="{97A7D66B-813F-C92D-A0E1-EC2F456F6EB1}"/>
              </a:ext>
            </a:extLst>
          </p:cNvPr>
          <p:cNvPicPr>
            <a:picLocks noChangeAspect="1"/>
          </p:cNvPicPr>
          <p:nvPr/>
        </p:nvPicPr>
        <p:blipFill>
          <a:blip r:embed="rId2"/>
          <a:stretch>
            <a:fillRect/>
          </a:stretch>
        </p:blipFill>
        <p:spPr>
          <a:xfrm>
            <a:off x="1020602" y="2152958"/>
            <a:ext cx="10150795" cy="3146630"/>
          </a:xfrm>
          <a:prstGeom prst="rect">
            <a:avLst/>
          </a:prstGeom>
        </p:spPr>
      </p:pic>
    </p:spTree>
    <p:extLst>
      <p:ext uri="{BB962C8B-B14F-4D97-AF65-F5344CB8AC3E}">
        <p14:creationId xmlns:p14="http://schemas.microsoft.com/office/powerpoint/2010/main" val="1113649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396D-BC17-C085-528D-EBF7D986D767}"/>
              </a:ext>
            </a:extLst>
          </p:cNvPr>
          <p:cNvSpPr>
            <a:spLocks noGrp="1"/>
          </p:cNvSpPr>
          <p:nvPr>
            <p:ph type="title"/>
          </p:nvPr>
        </p:nvSpPr>
        <p:spPr/>
        <p:txBody>
          <a:bodyPr/>
          <a:lstStyle/>
          <a:p>
            <a:r>
              <a:rPr lang="en-US"/>
              <a:t>Bakke (1978)</a:t>
            </a:r>
          </a:p>
        </p:txBody>
      </p:sp>
      <p:sp>
        <p:nvSpPr>
          <p:cNvPr id="3" name="Text Placeholder 2">
            <a:extLst>
              <a:ext uri="{FF2B5EF4-FFF2-40B4-BE49-F238E27FC236}">
                <a16:creationId xmlns:a16="http://schemas.microsoft.com/office/drawing/2014/main" id="{5EA23492-103E-0BDB-373D-EAD895D35457}"/>
              </a:ext>
            </a:extLst>
          </p:cNvPr>
          <p:cNvSpPr>
            <a:spLocks noGrp="1"/>
          </p:cNvSpPr>
          <p:nvPr>
            <p:ph type="body" sz="quarter" idx="10"/>
          </p:nvPr>
        </p:nvSpPr>
        <p:spPr>
          <a:xfrm>
            <a:off x="356461" y="1740546"/>
            <a:ext cx="6915440" cy="4408714"/>
          </a:xfrm>
        </p:spPr>
        <p:txBody>
          <a:bodyPr/>
          <a:lstStyle/>
          <a:p>
            <a:pPr>
              <a:spcBef>
                <a:spcPts val="600"/>
              </a:spcBef>
              <a:spcAft>
                <a:spcPts val="600"/>
              </a:spcAft>
            </a:pPr>
            <a:r>
              <a:rPr lang="en-US"/>
              <a:t>In 1978, the U.S. Supreme Court ruled that the use of quotas for admission purposes was unconstitutional and struck down the University of California </a:t>
            </a:r>
            <a:r>
              <a:rPr lang="en-US" err="1"/>
              <a:t>Davis’</a:t>
            </a:r>
            <a:r>
              <a:rPr lang="en-US"/>
              <a:t> Medical School admissions policy that provided a set-aside for underrepresented minority students.</a:t>
            </a:r>
          </a:p>
          <a:p>
            <a:pPr>
              <a:spcBef>
                <a:spcPts val="600"/>
              </a:spcBef>
              <a:spcAft>
                <a:spcPts val="600"/>
              </a:spcAft>
            </a:pPr>
            <a:r>
              <a:rPr lang="en-US"/>
              <a:t>At the same time, Justice Powell’s opinion opened the door to institutions being able to consider an applicant’s race as one factor among many to advance diversity interests. </a:t>
            </a:r>
          </a:p>
        </p:txBody>
      </p:sp>
      <p:pic>
        <p:nvPicPr>
          <p:cNvPr id="6" name="Picture 5">
            <a:extLst>
              <a:ext uri="{FF2B5EF4-FFF2-40B4-BE49-F238E27FC236}">
                <a16:creationId xmlns:a16="http://schemas.microsoft.com/office/drawing/2014/main" id="{8DDAC6BF-F5A2-5E88-5911-E074B585504E}"/>
              </a:ext>
            </a:extLst>
          </p:cNvPr>
          <p:cNvPicPr>
            <a:picLocks noChangeAspect="1"/>
          </p:cNvPicPr>
          <p:nvPr/>
        </p:nvPicPr>
        <p:blipFill>
          <a:blip r:embed="rId2"/>
          <a:stretch>
            <a:fillRect/>
          </a:stretch>
        </p:blipFill>
        <p:spPr>
          <a:xfrm>
            <a:off x="8526101" y="685800"/>
            <a:ext cx="2759978" cy="2743200"/>
          </a:xfrm>
          <a:prstGeom prst="rect">
            <a:avLst/>
          </a:prstGeom>
        </p:spPr>
      </p:pic>
      <p:sp>
        <p:nvSpPr>
          <p:cNvPr id="7" name="Text Placeholder 2">
            <a:extLst>
              <a:ext uri="{FF2B5EF4-FFF2-40B4-BE49-F238E27FC236}">
                <a16:creationId xmlns:a16="http://schemas.microsoft.com/office/drawing/2014/main" id="{56F3E83F-095D-F567-62ED-0BDD06ADEBE4}"/>
              </a:ext>
            </a:extLst>
          </p:cNvPr>
          <p:cNvSpPr txBox="1">
            <a:spLocks/>
          </p:cNvSpPr>
          <p:nvPr/>
        </p:nvSpPr>
        <p:spPr>
          <a:xfrm>
            <a:off x="8526099" y="3505436"/>
            <a:ext cx="2759979" cy="4408714"/>
          </a:xfrm>
          <a:prstGeom prst="rect">
            <a:avLst/>
          </a:prstGeom>
        </p:spPr>
        <p:txBody>
          <a:bodyPr vert="horz" lIns="91440" tIns="45720" rIns="91440" bIns="45720" rtlCol="0" anchor="t" anchorCtr="0">
            <a:normAutofit/>
          </a:bodyPr>
          <a:lstStyle>
            <a:lvl1pPr marL="257727" marR="0" indent="-257727" algn="l" defTabSz="931433" rtl="0" eaLnBrk="1" fontAlgn="base" latinLnBrk="0" hangingPunct="1">
              <a:lnSpc>
                <a:spcPct val="100000"/>
              </a:lnSpc>
              <a:spcBef>
                <a:spcPct val="40000"/>
              </a:spcBef>
              <a:spcAft>
                <a:spcPct val="0"/>
              </a:spcAft>
              <a:buClr>
                <a:schemeClr val="accent3"/>
              </a:buClr>
              <a:buSzPct val="80000"/>
              <a:buFont typeface="Verdana" pitchFamily="34" charset="0"/>
              <a:buChar char="•"/>
              <a:tabLst/>
              <a:defRPr kumimoji="0" lang="en-US" altLang="zh-CN" sz="1709" b="0" i="0" u="none" strike="noStrike" kern="1200" cap="none" spc="0" normalizeH="0" baseline="0" noProof="1">
                <a:ln>
                  <a:noFill/>
                </a:ln>
                <a:solidFill>
                  <a:schemeClr val="tx1"/>
                </a:solidFill>
                <a:effectLst/>
                <a:uLnTx/>
                <a:uFillTx/>
                <a:latin typeface="+mn-lt"/>
                <a:ea typeface="+mn-ea"/>
                <a:cs typeface="+mn-cs"/>
              </a:defRPr>
            </a:lvl1pPr>
            <a:lvl2pPr marL="545596" marR="0" indent="-113038" algn="l" defTabSz="931433" rtl="0" eaLnBrk="1" fontAlgn="base" latinLnBrk="0" hangingPunct="1">
              <a:lnSpc>
                <a:spcPct val="100000"/>
              </a:lnSpc>
              <a:spcBef>
                <a:spcPct val="20000"/>
              </a:spcBef>
              <a:spcAft>
                <a:spcPct val="0"/>
              </a:spcAft>
              <a:buClr>
                <a:schemeClr val="accent3"/>
              </a:buClr>
              <a:buSzPct val="80000"/>
              <a:buFont typeface="Verdana"/>
              <a:buChar char="-"/>
              <a:tabLst/>
              <a:defRPr lang="en-CA" altLang="zh-CN" sz="1519" kern="1200" baseline="0" noProof="1">
                <a:solidFill>
                  <a:schemeClr val="tx1"/>
                </a:solidFill>
                <a:latin typeface="+mn-lt"/>
                <a:ea typeface="+mn-ea"/>
                <a:cs typeface="+mn-cs"/>
              </a:defRPr>
            </a:lvl2pPr>
            <a:lvl3pPr marL="999256" marR="0" indent="-272799" algn="l" defTabSz="931433" rtl="0" eaLnBrk="1" fontAlgn="base" latinLnBrk="0" hangingPunct="1">
              <a:lnSpc>
                <a:spcPct val="100000"/>
              </a:lnSpc>
              <a:spcBef>
                <a:spcPct val="20000"/>
              </a:spcBef>
              <a:spcAft>
                <a:spcPct val="0"/>
              </a:spcAft>
              <a:buClr>
                <a:schemeClr val="accent3"/>
              </a:buClr>
              <a:buSzPct val="80000"/>
              <a:buFont typeface="Marlett" pitchFamily="2" charset="2"/>
              <a:buChar char="8"/>
              <a:tabLst/>
              <a:defRPr lang="zh-CN" altLang="en-US" sz="1519" kern="1200" noProof="1">
                <a:solidFill>
                  <a:schemeClr val="tx1"/>
                </a:solidFill>
                <a:latin typeface="+mn-lt"/>
                <a:ea typeface="+mn-ea"/>
                <a:cs typeface="+mn-cs"/>
              </a:defRPr>
            </a:lvl3pPr>
            <a:lvl4pPr marL="1380329" marR="0" indent="-199670" algn="l" defTabSz="931678" rtl="0" eaLnBrk="1" fontAlgn="auto" latinLnBrk="0" hangingPunct="1">
              <a:lnSpc>
                <a:spcPct val="100000"/>
              </a:lnSpc>
              <a:spcBef>
                <a:spcPct val="20000"/>
              </a:spcBef>
              <a:spcAft>
                <a:spcPts val="0"/>
              </a:spcAft>
              <a:buClr>
                <a:schemeClr val="accent3"/>
              </a:buClr>
              <a:buSzPct val="80000"/>
              <a:buFont typeface="Verdana" pitchFamily="34" charset="0"/>
              <a:buChar char="-"/>
              <a:tabLst/>
              <a:defRPr lang="en-CA" altLang="zh-CN" sz="1519" kern="1200">
                <a:solidFill>
                  <a:schemeClr val="tx1"/>
                </a:solidFill>
                <a:latin typeface="+mn-lt"/>
                <a:ea typeface="+mn-ea"/>
                <a:cs typeface="+mn-cs"/>
              </a:defRPr>
            </a:lvl4pPr>
            <a:lvl5pPr marL="2096277" indent="-232920" algn="l" defTabSz="931678" rtl="0" eaLnBrk="1" latinLnBrk="0" hangingPunct="1">
              <a:spcBef>
                <a:spcPct val="20000"/>
              </a:spcBef>
              <a:buClr>
                <a:schemeClr val="accent3"/>
              </a:buClr>
              <a:buSzPct val="80000"/>
              <a:buFont typeface="Arial" pitchFamily="34" charset="0"/>
              <a:buChar char="»"/>
              <a:defRPr sz="1709" kern="1200">
                <a:solidFill>
                  <a:schemeClr val="tx1"/>
                </a:solidFill>
                <a:latin typeface="Verdana" pitchFamily="34" charset="0"/>
                <a:ea typeface="+mn-ea"/>
                <a:cs typeface="+mn-cs"/>
              </a:defRPr>
            </a:lvl5pPr>
            <a:lvl6pPr marL="256211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6pPr>
            <a:lvl7pPr marL="3027956"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7pPr>
            <a:lvl8pPr marL="3493795"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8pPr>
            <a:lvl9pPr marL="3959634" indent="-232920" algn="l" defTabSz="931678" rtl="0" eaLnBrk="1" latinLnBrk="0" hangingPunct="1">
              <a:spcBef>
                <a:spcPct val="20000"/>
              </a:spcBef>
              <a:buFont typeface="Arial" pitchFamily="34" charset="0"/>
              <a:buChar char="•"/>
              <a:defRPr sz="1994" kern="1200">
                <a:solidFill>
                  <a:schemeClr val="tx1"/>
                </a:solidFill>
                <a:latin typeface="+mn-lt"/>
                <a:ea typeface="+mn-ea"/>
                <a:cs typeface="+mn-cs"/>
              </a:defRPr>
            </a:lvl9pPr>
          </a:lstStyle>
          <a:p>
            <a:pPr marL="0" indent="0" algn="ctr">
              <a:spcBef>
                <a:spcPts val="600"/>
              </a:spcBef>
              <a:spcAft>
                <a:spcPts val="600"/>
              </a:spcAft>
              <a:buNone/>
            </a:pPr>
            <a:r>
              <a:rPr lang="en-US">
                <a:solidFill>
                  <a:schemeClr val="tx2"/>
                </a:solidFill>
              </a:rPr>
              <a:t>Admissions and Diversity  After Michigan: The Next Generation of Legal and Policy Issues</a:t>
            </a: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endParaRPr lang="en-US">
              <a:solidFill>
                <a:schemeClr val="tx2"/>
              </a:solidFill>
            </a:endParaRPr>
          </a:p>
          <a:p>
            <a:pPr marL="0" indent="0" algn="ctr">
              <a:spcBef>
                <a:spcPts val="600"/>
              </a:spcBef>
              <a:spcAft>
                <a:spcPts val="600"/>
              </a:spcAft>
              <a:buNone/>
            </a:pPr>
            <a:r>
              <a:rPr lang="en-US">
                <a:solidFill>
                  <a:schemeClr val="tx2"/>
                </a:solidFill>
              </a:rPr>
              <a:t>https://rb.gy/065hvf</a:t>
            </a:r>
          </a:p>
        </p:txBody>
      </p:sp>
    </p:spTree>
    <p:extLst>
      <p:ext uri="{BB962C8B-B14F-4D97-AF65-F5344CB8AC3E}">
        <p14:creationId xmlns:p14="http://schemas.microsoft.com/office/powerpoint/2010/main" val="36526767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VCT-BODYINDENTATION" val="0;21.37504;35.87496;45.25;60.25;82.87504;97.92001;114.48;"/>
  <p:tag name="VCT-BULLETVISIBILITY" val="G****"/>
</p:tagLst>
</file>

<file path=ppt/theme/theme1.xml><?xml version="1.0" encoding="utf-8"?>
<a:theme xmlns:a="http://schemas.openxmlformats.org/drawingml/2006/main" name="CB Branded 2024">
  <a:themeElements>
    <a:clrScheme name="CB-Corporate-19Q4">
      <a:dk1>
        <a:srgbClr val="1E1E1E"/>
      </a:dk1>
      <a:lt1>
        <a:srgbClr val="DCDCDC"/>
      </a:lt1>
      <a:dk2>
        <a:srgbClr val="FFFFFF"/>
      </a:dk2>
      <a:lt2>
        <a:srgbClr val="E57200"/>
      </a:lt2>
      <a:accent1>
        <a:srgbClr val="DCDCDC"/>
      </a:accent1>
      <a:accent2>
        <a:srgbClr val="FFFFFF"/>
      </a:accent2>
      <a:accent3>
        <a:srgbClr val="006298"/>
      </a:accent3>
      <a:accent4>
        <a:srgbClr val="009CDE"/>
      </a:accent4>
      <a:accent5>
        <a:srgbClr val="505050"/>
      </a:accent5>
      <a:accent6>
        <a:srgbClr val="888888"/>
      </a:accent6>
      <a:hlink>
        <a:srgbClr val="1E1E1E"/>
      </a:hlink>
      <a:folHlink>
        <a:srgbClr val="006298"/>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w="19050">
          <a:noFill/>
        </a:ln>
      </a:spPr>
      <a:bodyPr lIns="36000" tIns="36000" rIns="36000" bIns="36000" rtlCol="0" anchor="ctr">
        <a:normAutofit/>
      </a:bodyPr>
      <a:lstStyle>
        <a:defPPr algn="ctr">
          <a:defRPr sz="2000"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rgbClr val="DDDDD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2000" dirty="0" err="1" smtClean="0"/>
        </a:defPPr>
      </a:lstStyle>
    </a:txDef>
  </a:objectDefaults>
  <a:extraClrSchemeLst/>
  <a:extLst>
    <a:ext uri="{05A4C25C-085E-4340-85A3-A5531E510DB2}">
      <thm15:themeFamily xmlns:thm15="http://schemas.microsoft.com/office/thememl/2012/main" name="CB Branded 2024" id="{9DA35586-5F30-498A-B81B-9C9EF156A7AC}" vid="{9C8D967B-A82A-4E94-9E48-F432812DE0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UseThis xmlns="88bfdc8a-8672-45b5-a72f-c4f735d5db35" xsi:nil="true"/>
    <TaxCatchAll xmlns="c12538b9-a870-4d42-b07f-e7ab0ee26e24" xsi:nil="true"/>
    <lcf76f155ced4ddcb4097134ff3c332f xmlns="88bfdc8a-8672-45b5-a72f-c4f735d5db3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82E31D06BC17488178CDFFE0066227" ma:contentTypeVersion="16" ma:contentTypeDescription="Create a new document." ma:contentTypeScope="" ma:versionID="ee965712ffe55efe12703bb1a908069e">
  <xsd:schema xmlns:xsd="http://www.w3.org/2001/XMLSchema" xmlns:xs="http://www.w3.org/2001/XMLSchema" xmlns:p="http://schemas.microsoft.com/office/2006/metadata/properties" xmlns:ns2="88bfdc8a-8672-45b5-a72f-c4f735d5db35" xmlns:ns3="c12538b9-a870-4d42-b07f-e7ab0ee26e24" targetNamespace="http://schemas.microsoft.com/office/2006/metadata/properties" ma:root="true" ma:fieldsID="41e9a74128acc78aa04c5ec8f4ba7237" ns2:_="" ns3:_="">
    <xsd:import namespace="88bfdc8a-8672-45b5-a72f-c4f735d5db35"/>
    <xsd:import namespace="c12538b9-a870-4d42-b07f-e7ab0ee26e2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UseThi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fdc8a-8672-45b5-a72f-c4f735d5db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e5650d7-bd54-4c78-86b3-0ad055013b56"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UseThis" ma:index="22" nillable="true" ma:displayName="Files" ma:format="Dropdown" ma:internalName="UseThis">
      <xsd:simpleType>
        <xsd:restriction base="dms:Choice">
          <xsd:enumeration value="Use This"/>
          <xsd:enumeration value="Choice 2"/>
          <xsd:enumeration value="Choice 3"/>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538b9-a870-4d42-b07f-e7ab0ee26e2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711b844-7c8b-4ce0-bbcb-2b42ba9872cd}" ma:internalName="TaxCatchAll" ma:showField="CatchAllData" ma:web="c12538b9-a870-4d42-b07f-e7ab0ee26e24">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A038C4-9F08-4032-9873-41B16C3DA1A9}">
  <ds:schemaRefs>
    <ds:schemaRef ds:uri="http://schemas.microsoft.com/sharepoint/v3/contenttype/forms"/>
  </ds:schemaRefs>
</ds:datastoreItem>
</file>

<file path=customXml/itemProps2.xml><?xml version="1.0" encoding="utf-8"?>
<ds:datastoreItem xmlns:ds="http://schemas.openxmlformats.org/officeDocument/2006/customXml" ds:itemID="{220D5FCF-2B7C-4E6D-9164-B2AC99FDEC8B}">
  <ds:schemaRefs>
    <ds:schemaRef ds:uri="88bfdc8a-8672-45b5-a72f-c4f735d5db35"/>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c12538b9-a870-4d42-b07f-e7ab0ee26e24"/>
    <ds:schemaRef ds:uri="http://www.w3.org/XML/1998/namespace"/>
    <ds:schemaRef ds:uri="http://purl.org/dc/dcmitype/"/>
  </ds:schemaRefs>
</ds:datastoreItem>
</file>

<file path=customXml/itemProps3.xml><?xml version="1.0" encoding="utf-8"?>
<ds:datastoreItem xmlns:ds="http://schemas.openxmlformats.org/officeDocument/2006/customXml" ds:itemID="{4366E5D7-7D45-4BCD-A304-B4EF3AA973BB}">
  <ds:schemaRefs>
    <ds:schemaRef ds:uri="88bfdc8a-8672-45b5-a72f-c4f735d5db35"/>
    <ds:schemaRef ds:uri="c12538b9-a870-4d42-b07f-e7ab0ee26e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530bded-fd6e-4f58-b5d2-ea681eb07663}" enabled="0" method="" siteId="{7530bded-fd6e-4f58-b5d2-ea681eb07663}" removed="1"/>
</clbl:labelList>
</file>

<file path=docProps/app.xml><?xml version="1.0" encoding="utf-8"?>
<Properties xmlns="http://schemas.openxmlformats.org/officeDocument/2006/extended-properties" xmlns:vt="http://schemas.openxmlformats.org/officeDocument/2006/docPropsVTypes">
  <Template>CB Branded 2024</Template>
  <TotalTime>0</TotalTime>
  <Words>1791</Words>
  <Application>Microsoft Office PowerPoint</Application>
  <PresentationFormat>Widescreen</PresentationFormat>
  <Paragraphs>125</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Calibri</vt:lpstr>
      <vt:lpstr>Marlett</vt:lpstr>
      <vt:lpstr>Roboto</vt:lpstr>
      <vt:lpstr>Times New Roman</vt:lpstr>
      <vt:lpstr>Verdana</vt:lpstr>
      <vt:lpstr>CB Branded 2024</vt:lpstr>
      <vt:lpstr>Post-SCOTUS Staff Training Toolkit</vt:lpstr>
      <vt:lpstr>Summary</vt:lpstr>
      <vt:lpstr>Common Actions and Practices</vt:lpstr>
      <vt:lpstr>Continuous training on application review and evaluation</vt:lpstr>
      <vt:lpstr>Determine who gets to view applicants’ racial status and when</vt:lpstr>
      <vt:lpstr>Be prepared for questions</vt:lpstr>
      <vt:lpstr>Then to Now:  A History of Race-Conscious Admission Policies</vt:lpstr>
      <vt:lpstr>Four Decades of Legal Precedent</vt:lpstr>
      <vt:lpstr>Bakke (1978)</vt:lpstr>
      <vt:lpstr>Grutter and Gratz (2003)</vt:lpstr>
      <vt:lpstr>Fisher I and Fisher II (2013, 2016)</vt:lpstr>
      <vt:lpstr>SFFA v. UNC/Harvard (2023)</vt:lpstr>
      <vt:lpstr>The 2023 SCOTUS Ruling in a Nutshell</vt:lpstr>
      <vt:lpstr>SCOTUS Ruling: Overview</vt:lpstr>
      <vt:lpstr>Collaborative Sponsor Examples</vt:lpstr>
      <vt:lpstr>A selective private institution</vt:lpstr>
      <vt:lpstr>A public flagship institution</vt:lpstr>
      <vt:lpstr>A selective private institution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SCOTUS Staff Training Toolkit</dc:title>
  <dc:creator>Claycomb, Megan (She/Her/Hers)</dc:creator>
  <cp:lastModifiedBy>Claycomb, Megan (She/Her/Hers)</cp:lastModifiedBy>
  <cp:revision>6</cp:revision>
  <dcterms:created xsi:type="dcterms:W3CDTF">2024-08-02T16:54:08Z</dcterms:created>
  <dcterms:modified xsi:type="dcterms:W3CDTF">2025-05-22T20:48:26Z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0x0101000B82E31D06BC17488178CDFFE0066227</vt:lpwstr>
  </property>
  <property fmtid="{D5CDD505-2E9C-101B-9397-08002B2CF9AE}" pid="3" name="MediaServiceImageTags">
    <vt:lpwstr/>
  </property>
</Properties>
</file>